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64"/>
  </p:notesMasterIdLst>
  <p:sldIdLst>
    <p:sldId id="256" r:id="rId3"/>
    <p:sldId id="257" r:id="rId4"/>
    <p:sldId id="259" r:id="rId5"/>
    <p:sldId id="258" r:id="rId6"/>
    <p:sldId id="260" r:id="rId7"/>
    <p:sldId id="261" r:id="rId8"/>
    <p:sldId id="263" r:id="rId9"/>
    <p:sldId id="265" r:id="rId10"/>
    <p:sldId id="293" r:id="rId11"/>
    <p:sldId id="294" r:id="rId12"/>
    <p:sldId id="299" r:id="rId13"/>
    <p:sldId id="297" r:id="rId14"/>
    <p:sldId id="300" r:id="rId15"/>
    <p:sldId id="295" r:id="rId16"/>
    <p:sldId id="325" r:id="rId17"/>
    <p:sldId id="296" r:id="rId18"/>
    <p:sldId id="284" r:id="rId19"/>
    <p:sldId id="285" r:id="rId20"/>
    <p:sldId id="286" r:id="rId21"/>
    <p:sldId id="287" r:id="rId22"/>
    <p:sldId id="269" r:id="rId23"/>
    <p:sldId id="271" r:id="rId24"/>
    <p:sldId id="283" r:id="rId25"/>
    <p:sldId id="288" r:id="rId26"/>
    <p:sldId id="301" r:id="rId27"/>
    <p:sldId id="270" r:id="rId28"/>
    <p:sldId id="273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20" r:id="rId39"/>
    <p:sldId id="321" r:id="rId40"/>
    <p:sldId id="322" r:id="rId41"/>
    <p:sldId id="323" r:id="rId42"/>
    <p:sldId id="324" r:id="rId43"/>
    <p:sldId id="316" r:id="rId44"/>
    <p:sldId id="317" r:id="rId45"/>
    <p:sldId id="318" r:id="rId46"/>
    <p:sldId id="319" r:id="rId47"/>
    <p:sldId id="274" r:id="rId48"/>
    <p:sldId id="282" r:id="rId49"/>
    <p:sldId id="275" r:id="rId50"/>
    <p:sldId id="279" r:id="rId51"/>
    <p:sldId id="302" r:id="rId52"/>
    <p:sldId id="303" r:id="rId53"/>
    <p:sldId id="304" r:id="rId54"/>
    <p:sldId id="305" r:id="rId55"/>
    <p:sldId id="306" r:id="rId56"/>
    <p:sldId id="278" r:id="rId57"/>
    <p:sldId id="277" r:id="rId58"/>
    <p:sldId id="289" r:id="rId59"/>
    <p:sldId id="290" r:id="rId60"/>
    <p:sldId id="264" r:id="rId61"/>
    <p:sldId id="266" r:id="rId62"/>
    <p:sldId id="268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474"/>
    <a:srgbClr val="545050"/>
    <a:srgbClr val="494545"/>
    <a:srgbClr val="B4B0B0"/>
    <a:srgbClr val="918B8B"/>
    <a:srgbClr val="BF090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407" autoAdjust="0"/>
  </p:normalViewPr>
  <p:slideViewPr>
    <p:cSldViewPr snapToGrid="0">
      <p:cViewPr varScale="1">
        <p:scale>
          <a:sx n="66" d="100"/>
          <a:sy n="66" d="100"/>
        </p:scale>
        <p:origin x="1243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950B0-CF4F-4CD4-AA51-2593A67D06E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9B03EDD-BB97-403D-9881-15D7DF7B4026}">
      <dgm:prSet/>
      <dgm:spPr/>
      <dgm:t>
        <a:bodyPr/>
        <a:lstStyle/>
        <a:p>
          <a:pPr>
            <a:defRPr b="1"/>
          </a:pPr>
          <a:r>
            <a:rPr lang="en-DE" dirty="0"/>
            <a:t>Arbeitsspeicher:</a:t>
          </a:r>
          <a:endParaRPr lang="en-US" dirty="0"/>
        </a:p>
      </dgm:t>
    </dgm:pt>
    <dgm:pt modelId="{AB8E01B3-8402-4C31-9838-7311D09A4D68}" type="parTrans" cxnId="{BD923929-997E-48D3-864B-7F4A367EF282}">
      <dgm:prSet/>
      <dgm:spPr/>
      <dgm:t>
        <a:bodyPr/>
        <a:lstStyle/>
        <a:p>
          <a:endParaRPr lang="en-US"/>
        </a:p>
      </dgm:t>
    </dgm:pt>
    <dgm:pt modelId="{33DC6D77-C331-4751-B986-4F8610DD05E0}" type="sibTrans" cxnId="{BD923929-997E-48D3-864B-7F4A367EF282}">
      <dgm:prSet/>
      <dgm:spPr/>
      <dgm:t>
        <a:bodyPr/>
        <a:lstStyle/>
        <a:p>
          <a:endParaRPr lang="en-US"/>
        </a:p>
      </dgm:t>
    </dgm:pt>
    <dgm:pt modelId="{C907C812-CC87-4E99-91E6-8750ED954D7D}">
      <dgm:prSet/>
      <dgm:spPr/>
      <dgm:t>
        <a:bodyPr/>
        <a:lstStyle/>
        <a:p>
          <a:r>
            <a:rPr lang="en-DE"/>
            <a:t>16 GB DDR4 ECC</a:t>
          </a:r>
          <a:endParaRPr lang="en-US"/>
        </a:p>
      </dgm:t>
    </dgm:pt>
    <dgm:pt modelId="{C796F3B0-242C-431A-864F-263F2CB456C2}" type="parTrans" cxnId="{0D8267C7-8921-49E9-9F97-C3B796AB4457}">
      <dgm:prSet/>
      <dgm:spPr/>
      <dgm:t>
        <a:bodyPr/>
        <a:lstStyle/>
        <a:p>
          <a:endParaRPr lang="en-US"/>
        </a:p>
      </dgm:t>
    </dgm:pt>
    <dgm:pt modelId="{3732897B-84C6-4157-B0C5-02632FF62C97}" type="sibTrans" cxnId="{0D8267C7-8921-49E9-9F97-C3B796AB4457}">
      <dgm:prSet/>
      <dgm:spPr/>
      <dgm:t>
        <a:bodyPr/>
        <a:lstStyle/>
        <a:p>
          <a:endParaRPr lang="en-US"/>
        </a:p>
      </dgm:t>
    </dgm:pt>
    <dgm:pt modelId="{D2AC1CCD-A88E-4FA2-9674-00F032B09558}">
      <dgm:prSet/>
      <dgm:spPr/>
      <dgm:t>
        <a:bodyPr/>
        <a:lstStyle/>
        <a:p>
          <a:pPr>
            <a:defRPr b="1"/>
          </a:pPr>
          <a:r>
            <a:rPr lang="en-DE"/>
            <a:t>Speicher:</a:t>
          </a:r>
          <a:endParaRPr lang="en-US"/>
        </a:p>
      </dgm:t>
    </dgm:pt>
    <dgm:pt modelId="{806FDDD8-5EC9-4BB9-99C9-2F82EE8F335C}" type="parTrans" cxnId="{755C4759-6624-45CF-AD19-350013D06581}">
      <dgm:prSet/>
      <dgm:spPr/>
      <dgm:t>
        <a:bodyPr/>
        <a:lstStyle/>
        <a:p>
          <a:endParaRPr lang="en-US"/>
        </a:p>
      </dgm:t>
    </dgm:pt>
    <dgm:pt modelId="{261935EC-63AF-4B6C-93B0-8C7B7F649DA7}" type="sibTrans" cxnId="{755C4759-6624-45CF-AD19-350013D06581}">
      <dgm:prSet/>
      <dgm:spPr/>
      <dgm:t>
        <a:bodyPr/>
        <a:lstStyle/>
        <a:p>
          <a:endParaRPr lang="en-US"/>
        </a:p>
      </dgm:t>
    </dgm:pt>
    <dgm:pt modelId="{CED97A09-697C-4764-B3A2-3E8FB55B69CA}">
      <dgm:prSet/>
      <dgm:spPr/>
      <dgm:t>
        <a:bodyPr/>
        <a:lstStyle/>
        <a:p>
          <a:r>
            <a:rPr lang="en-DE"/>
            <a:t>480 GB SAS</a:t>
          </a:r>
          <a:endParaRPr lang="en-US"/>
        </a:p>
      </dgm:t>
    </dgm:pt>
    <dgm:pt modelId="{B11899B3-C192-4E1D-A412-A78DF5A59D21}" type="parTrans" cxnId="{138C2888-B070-4333-B6EF-81941854A935}">
      <dgm:prSet/>
      <dgm:spPr/>
      <dgm:t>
        <a:bodyPr/>
        <a:lstStyle/>
        <a:p>
          <a:endParaRPr lang="en-US"/>
        </a:p>
      </dgm:t>
    </dgm:pt>
    <dgm:pt modelId="{030DF1F2-096F-4578-8A2F-1AB856361678}" type="sibTrans" cxnId="{138C2888-B070-4333-B6EF-81941854A935}">
      <dgm:prSet/>
      <dgm:spPr/>
      <dgm:t>
        <a:bodyPr/>
        <a:lstStyle/>
        <a:p>
          <a:endParaRPr lang="en-US"/>
        </a:p>
      </dgm:t>
    </dgm:pt>
    <dgm:pt modelId="{2F6692D5-9375-424B-A488-5FBB0C8E72F7}">
      <dgm:prSet/>
      <dgm:spPr/>
      <dgm:t>
        <a:bodyPr/>
        <a:lstStyle/>
        <a:p>
          <a:pPr>
            <a:defRPr b="1"/>
          </a:pPr>
          <a:r>
            <a:rPr lang="en-DE" dirty="0"/>
            <a:t>CPU:</a:t>
          </a:r>
          <a:endParaRPr lang="en-US" dirty="0"/>
        </a:p>
      </dgm:t>
    </dgm:pt>
    <dgm:pt modelId="{7D798ABA-10DA-4504-826B-6202E5290DBC}" type="parTrans" cxnId="{9A047C75-9677-473B-86CE-169A7FFA194E}">
      <dgm:prSet/>
      <dgm:spPr/>
      <dgm:t>
        <a:bodyPr/>
        <a:lstStyle/>
        <a:p>
          <a:endParaRPr lang="en-US"/>
        </a:p>
      </dgm:t>
    </dgm:pt>
    <dgm:pt modelId="{2B907264-DE60-4E46-ACB4-2D14A22C61D1}" type="sibTrans" cxnId="{9A047C75-9677-473B-86CE-169A7FFA194E}">
      <dgm:prSet/>
      <dgm:spPr/>
      <dgm:t>
        <a:bodyPr/>
        <a:lstStyle/>
        <a:p>
          <a:endParaRPr lang="en-US"/>
        </a:p>
      </dgm:t>
    </dgm:pt>
    <dgm:pt modelId="{502525A2-2201-4BBF-A85F-1DEADE56FBD9}">
      <dgm:prSet/>
      <dgm:spPr/>
      <dgm:t>
        <a:bodyPr/>
        <a:lstStyle/>
        <a:p>
          <a:r>
            <a:rPr lang="en-DE" dirty="0"/>
            <a:t>4 CPU-Kerne: </a:t>
          </a:r>
          <a:r>
            <a:rPr lang="en-US" dirty="0"/>
            <a:t>Intel® Xeon® Gold 6230</a:t>
          </a:r>
        </a:p>
      </dgm:t>
    </dgm:pt>
    <dgm:pt modelId="{8F20F55E-96B0-4689-90F7-66AC8792303D}" type="parTrans" cxnId="{BCCDA668-2156-4BFD-AD44-723A713A1250}">
      <dgm:prSet/>
      <dgm:spPr/>
      <dgm:t>
        <a:bodyPr/>
        <a:lstStyle/>
        <a:p>
          <a:endParaRPr lang="en-US"/>
        </a:p>
      </dgm:t>
    </dgm:pt>
    <dgm:pt modelId="{C41D379E-CDF0-4D97-8AE6-8FDBD802C233}" type="sibTrans" cxnId="{BCCDA668-2156-4BFD-AD44-723A713A1250}">
      <dgm:prSet/>
      <dgm:spPr/>
      <dgm:t>
        <a:bodyPr/>
        <a:lstStyle/>
        <a:p>
          <a:endParaRPr lang="en-US"/>
        </a:p>
      </dgm:t>
    </dgm:pt>
    <dgm:pt modelId="{ADA3AD7F-2518-44F3-BEC5-25FE40CD31F3}">
      <dgm:prSet/>
      <dgm:spPr/>
      <dgm:t>
        <a:bodyPr/>
        <a:lstStyle/>
        <a:p>
          <a:pPr>
            <a:defRPr b="1"/>
          </a:pPr>
          <a:r>
            <a:rPr lang="en-US"/>
            <a:t>Netzwerkgeschwindigkeit:</a:t>
          </a:r>
        </a:p>
      </dgm:t>
    </dgm:pt>
    <dgm:pt modelId="{FA176E89-C137-4973-9F09-C4F320771443}" type="parTrans" cxnId="{980963FB-C889-4019-8A87-1970207C4BD0}">
      <dgm:prSet/>
      <dgm:spPr/>
      <dgm:t>
        <a:bodyPr/>
        <a:lstStyle/>
        <a:p>
          <a:endParaRPr lang="en-US"/>
        </a:p>
      </dgm:t>
    </dgm:pt>
    <dgm:pt modelId="{7198FF64-A62A-46D3-8F7E-EB8FCA9777B5}" type="sibTrans" cxnId="{980963FB-C889-4019-8A87-1970207C4BD0}">
      <dgm:prSet/>
      <dgm:spPr/>
      <dgm:t>
        <a:bodyPr/>
        <a:lstStyle/>
        <a:p>
          <a:endParaRPr lang="en-US"/>
        </a:p>
      </dgm:t>
    </dgm:pt>
    <dgm:pt modelId="{32BF31D7-1E15-4184-85D9-7785AADF99F0}">
      <dgm:prSet/>
      <dgm:spPr/>
      <dgm:t>
        <a:bodyPr/>
        <a:lstStyle/>
        <a:p>
          <a:r>
            <a:rPr lang="en-DE" dirty="0"/>
            <a:t>~ 1 G</a:t>
          </a:r>
          <a:r>
            <a:rPr lang="en-US" dirty="0"/>
            <a:t>B</a:t>
          </a:r>
          <a:r>
            <a:rPr lang="en-DE" dirty="0"/>
            <a:t>it/s Download</a:t>
          </a:r>
        </a:p>
        <a:p>
          <a:r>
            <a:rPr lang="en-DE" dirty="0"/>
            <a:t>~ 0,5 G</a:t>
          </a:r>
          <a:r>
            <a:rPr lang="en-US" dirty="0"/>
            <a:t>Bit/s Upload</a:t>
          </a:r>
        </a:p>
      </dgm:t>
    </dgm:pt>
    <dgm:pt modelId="{A8150E4F-838C-4F51-B46D-D758A0CF5D88}" type="parTrans" cxnId="{30D6FB88-272B-4A00-B7BB-8F8B1188D6B8}">
      <dgm:prSet/>
      <dgm:spPr/>
      <dgm:t>
        <a:bodyPr/>
        <a:lstStyle/>
        <a:p>
          <a:endParaRPr lang="en-US"/>
        </a:p>
      </dgm:t>
    </dgm:pt>
    <dgm:pt modelId="{DE2F135C-290A-444F-958B-B2059415AEAF}" type="sibTrans" cxnId="{30D6FB88-272B-4A00-B7BB-8F8B1188D6B8}">
      <dgm:prSet/>
      <dgm:spPr/>
      <dgm:t>
        <a:bodyPr/>
        <a:lstStyle/>
        <a:p>
          <a:endParaRPr lang="en-US"/>
        </a:p>
      </dgm:t>
    </dgm:pt>
    <dgm:pt modelId="{85CDB92A-D4F1-4387-892D-78AA5A6AC8E2}" type="pres">
      <dgm:prSet presAssocID="{5AE950B0-CF4F-4CD4-AA51-2593A67D06E9}" presName="root" presStyleCnt="0">
        <dgm:presLayoutVars>
          <dgm:dir/>
          <dgm:resizeHandles val="exact"/>
        </dgm:presLayoutVars>
      </dgm:prSet>
      <dgm:spPr/>
    </dgm:pt>
    <dgm:pt modelId="{6D573053-2FD6-4E48-BEFD-3477FAA8DF29}" type="pres">
      <dgm:prSet presAssocID="{49B03EDD-BB97-403D-9881-15D7DF7B4026}" presName="compNode" presStyleCnt="0"/>
      <dgm:spPr/>
    </dgm:pt>
    <dgm:pt modelId="{8CF0B2B7-EA1A-45E4-B8B1-C476C1A21449}" type="pres">
      <dgm:prSet presAssocID="{49B03EDD-BB97-403D-9881-15D7DF7B40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B23EB0-2B3A-4EC7-BF02-1D36A4982ADD}" type="pres">
      <dgm:prSet presAssocID="{49B03EDD-BB97-403D-9881-15D7DF7B4026}" presName="iconSpace" presStyleCnt="0"/>
      <dgm:spPr/>
    </dgm:pt>
    <dgm:pt modelId="{CABB1876-1049-4829-8B98-A155DCD7294E}" type="pres">
      <dgm:prSet presAssocID="{49B03EDD-BB97-403D-9881-15D7DF7B4026}" presName="parTx" presStyleLbl="revTx" presStyleIdx="0" presStyleCnt="8">
        <dgm:presLayoutVars>
          <dgm:chMax val="0"/>
          <dgm:chPref val="0"/>
        </dgm:presLayoutVars>
      </dgm:prSet>
      <dgm:spPr/>
    </dgm:pt>
    <dgm:pt modelId="{A3914CD6-4D75-48A3-BB9E-0836BC1CD959}" type="pres">
      <dgm:prSet presAssocID="{49B03EDD-BB97-403D-9881-15D7DF7B4026}" presName="txSpace" presStyleCnt="0"/>
      <dgm:spPr/>
    </dgm:pt>
    <dgm:pt modelId="{7886A306-EF32-417A-8CAB-8C339145CE5B}" type="pres">
      <dgm:prSet presAssocID="{49B03EDD-BB97-403D-9881-15D7DF7B4026}" presName="desTx" presStyleLbl="revTx" presStyleIdx="1" presStyleCnt="8">
        <dgm:presLayoutVars/>
      </dgm:prSet>
      <dgm:spPr/>
    </dgm:pt>
    <dgm:pt modelId="{00EB525A-C0DD-483E-9FF4-562359604940}" type="pres">
      <dgm:prSet presAssocID="{33DC6D77-C331-4751-B986-4F8610DD05E0}" presName="sibTrans" presStyleCnt="0"/>
      <dgm:spPr/>
    </dgm:pt>
    <dgm:pt modelId="{8B56CE0B-64F0-4A8A-AFF0-86682A4408F7}" type="pres">
      <dgm:prSet presAssocID="{D2AC1CCD-A88E-4FA2-9674-00F032B09558}" presName="compNode" presStyleCnt="0"/>
      <dgm:spPr/>
    </dgm:pt>
    <dgm:pt modelId="{957F8F6A-CA8E-4FA2-97CE-42415CFDB986}" type="pres">
      <dgm:prSet presAssocID="{D2AC1CCD-A88E-4FA2-9674-00F032B095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50936-A677-4654-9FBF-B564ECA83887}" type="pres">
      <dgm:prSet presAssocID="{D2AC1CCD-A88E-4FA2-9674-00F032B09558}" presName="iconSpace" presStyleCnt="0"/>
      <dgm:spPr/>
    </dgm:pt>
    <dgm:pt modelId="{FC02C615-C508-4905-8765-60F84790A344}" type="pres">
      <dgm:prSet presAssocID="{D2AC1CCD-A88E-4FA2-9674-00F032B09558}" presName="parTx" presStyleLbl="revTx" presStyleIdx="2" presStyleCnt="8">
        <dgm:presLayoutVars>
          <dgm:chMax val="0"/>
          <dgm:chPref val="0"/>
        </dgm:presLayoutVars>
      </dgm:prSet>
      <dgm:spPr/>
    </dgm:pt>
    <dgm:pt modelId="{055EADC0-C709-4358-886F-EFAA7D052B4C}" type="pres">
      <dgm:prSet presAssocID="{D2AC1CCD-A88E-4FA2-9674-00F032B09558}" presName="txSpace" presStyleCnt="0"/>
      <dgm:spPr/>
    </dgm:pt>
    <dgm:pt modelId="{9F0EE9AE-0411-4208-89E3-CE33E57E94D8}" type="pres">
      <dgm:prSet presAssocID="{D2AC1CCD-A88E-4FA2-9674-00F032B09558}" presName="desTx" presStyleLbl="revTx" presStyleIdx="3" presStyleCnt="8">
        <dgm:presLayoutVars/>
      </dgm:prSet>
      <dgm:spPr/>
    </dgm:pt>
    <dgm:pt modelId="{A09BC4E8-1F72-4478-B735-74C5AAD0B3AC}" type="pres">
      <dgm:prSet presAssocID="{261935EC-63AF-4B6C-93B0-8C7B7F649DA7}" presName="sibTrans" presStyleCnt="0"/>
      <dgm:spPr/>
    </dgm:pt>
    <dgm:pt modelId="{8F5174F5-BEB7-4532-9E78-53121F2A202C}" type="pres">
      <dgm:prSet presAssocID="{2F6692D5-9375-424B-A488-5FBB0C8E72F7}" presName="compNode" presStyleCnt="0"/>
      <dgm:spPr/>
    </dgm:pt>
    <dgm:pt modelId="{84D513C2-1819-4570-A966-A6FB403DD4C9}" type="pres">
      <dgm:prSet presAssocID="{2F6692D5-9375-424B-A488-5FBB0C8E72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EB13C62-2402-4307-9804-2731B96968F7}" type="pres">
      <dgm:prSet presAssocID="{2F6692D5-9375-424B-A488-5FBB0C8E72F7}" presName="iconSpace" presStyleCnt="0"/>
      <dgm:spPr/>
    </dgm:pt>
    <dgm:pt modelId="{DF6DA70D-A460-4ACC-A3A3-82AC0FB6F938}" type="pres">
      <dgm:prSet presAssocID="{2F6692D5-9375-424B-A488-5FBB0C8E72F7}" presName="parTx" presStyleLbl="revTx" presStyleIdx="4" presStyleCnt="8">
        <dgm:presLayoutVars>
          <dgm:chMax val="0"/>
          <dgm:chPref val="0"/>
        </dgm:presLayoutVars>
      </dgm:prSet>
      <dgm:spPr/>
    </dgm:pt>
    <dgm:pt modelId="{BD5BF6C3-E22E-494A-8914-2DD783467B4E}" type="pres">
      <dgm:prSet presAssocID="{2F6692D5-9375-424B-A488-5FBB0C8E72F7}" presName="txSpace" presStyleCnt="0"/>
      <dgm:spPr/>
    </dgm:pt>
    <dgm:pt modelId="{A8C150BE-1B5B-4E03-A589-A8864797742D}" type="pres">
      <dgm:prSet presAssocID="{2F6692D5-9375-424B-A488-5FBB0C8E72F7}" presName="desTx" presStyleLbl="revTx" presStyleIdx="5" presStyleCnt="8">
        <dgm:presLayoutVars/>
      </dgm:prSet>
      <dgm:spPr/>
    </dgm:pt>
    <dgm:pt modelId="{D4B22718-7F88-4AA3-A9D4-0F161D8B0605}" type="pres">
      <dgm:prSet presAssocID="{2B907264-DE60-4E46-ACB4-2D14A22C61D1}" presName="sibTrans" presStyleCnt="0"/>
      <dgm:spPr/>
    </dgm:pt>
    <dgm:pt modelId="{D2DBBA05-A379-435C-94BA-80C2CBEF9357}" type="pres">
      <dgm:prSet presAssocID="{ADA3AD7F-2518-44F3-BEC5-25FE40CD31F3}" presName="compNode" presStyleCnt="0"/>
      <dgm:spPr/>
    </dgm:pt>
    <dgm:pt modelId="{39355903-4B10-4B96-B826-85E25760EADD}" type="pres">
      <dgm:prSet presAssocID="{ADA3AD7F-2518-44F3-BEC5-25FE40CD31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F50B1FB-5B42-4439-98C4-5DD3CDFC02C1}" type="pres">
      <dgm:prSet presAssocID="{ADA3AD7F-2518-44F3-BEC5-25FE40CD31F3}" presName="iconSpace" presStyleCnt="0"/>
      <dgm:spPr/>
    </dgm:pt>
    <dgm:pt modelId="{C121AD0A-6A1A-49E3-8D65-C24E1CFAE956}" type="pres">
      <dgm:prSet presAssocID="{ADA3AD7F-2518-44F3-BEC5-25FE40CD31F3}" presName="parTx" presStyleLbl="revTx" presStyleIdx="6" presStyleCnt="8">
        <dgm:presLayoutVars>
          <dgm:chMax val="0"/>
          <dgm:chPref val="0"/>
        </dgm:presLayoutVars>
      </dgm:prSet>
      <dgm:spPr/>
    </dgm:pt>
    <dgm:pt modelId="{6FA58B5A-4ABA-4A0C-BBE5-886AAA759972}" type="pres">
      <dgm:prSet presAssocID="{ADA3AD7F-2518-44F3-BEC5-25FE40CD31F3}" presName="txSpace" presStyleCnt="0"/>
      <dgm:spPr/>
    </dgm:pt>
    <dgm:pt modelId="{5C890CB3-FA4A-47C8-BFB7-5F57B3D33B47}" type="pres">
      <dgm:prSet presAssocID="{ADA3AD7F-2518-44F3-BEC5-25FE40CD31F3}" presName="desTx" presStyleLbl="revTx" presStyleIdx="7" presStyleCnt="8">
        <dgm:presLayoutVars/>
      </dgm:prSet>
      <dgm:spPr/>
    </dgm:pt>
  </dgm:ptLst>
  <dgm:cxnLst>
    <dgm:cxn modelId="{BD923929-997E-48D3-864B-7F4A367EF282}" srcId="{5AE950B0-CF4F-4CD4-AA51-2593A67D06E9}" destId="{49B03EDD-BB97-403D-9881-15D7DF7B4026}" srcOrd="0" destOrd="0" parTransId="{AB8E01B3-8402-4C31-9838-7311D09A4D68}" sibTransId="{33DC6D77-C331-4751-B986-4F8610DD05E0}"/>
    <dgm:cxn modelId="{D2FD3D5B-A916-4337-AFB4-54B183031C1C}" type="presOf" srcId="{ADA3AD7F-2518-44F3-BEC5-25FE40CD31F3}" destId="{C121AD0A-6A1A-49E3-8D65-C24E1CFAE956}" srcOrd="0" destOrd="0" presId="urn:microsoft.com/office/officeart/2018/5/layout/CenteredIconLabelDescriptionList"/>
    <dgm:cxn modelId="{FBF83A60-CD8D-48AC-9B83-AA2380252029}" type="presOf" srcId="{2F6692D5-9375-424B-A488-5FBB0C8E72F7}" destId="{DF6DA70D-A460-4ACC-A3A3-82AC0FB6F938}" srcOrd="0" destOrd="0" presId="urn:microsoft.com/office/officeart/2018/5/layout/CenteredIconLabelDescriptionList"/>
    <dgm:cxn modelId="{2CD54F44-F5E6-4191-B16A-6AD6893D058A}" type="presOf" srcId="{D2AC1CCD-A88E-4FA2-9674-00F032B09558}" destId="{FC02C615-C508-4905-8765-60F84790A344}" srcOrd="0" destOrd="0" presId="urn:microsoft.com/office/officeart/2018/5/layout/CenteredIconLabelDescriptionList"/>
    <dgm:cxn modelId="{BCCDA668-2156-4BFD-AD44-723A713A1250}" srcId="{2F6692D5-9375-424B-A488-5FBB0C8E72F7}" destId="{502525A2-2201-4BBF-A85F-1DEADE56FBD9}" srcOrd="0" destOrd="0" parTransId="{8F20F55E-96B0-4689-90F7-66AC8792303D}" sibTransId="{C41D379E-CDF0-4D97-8AE6-8FDBD802C233}"/>
    <dgm:cxn modelId="{08AFDE6B-FEB9-45FB-AF95-F5A1A56D303F}" type="presOf" srcId="{502525A2-2201-4BBF-A85F-1DEADE56FBD9}" destId="{A8C150BE-1B5B-4E03-A589-A8864797742D}" srcOrd="0" destOrd="0" presId="urn:microsoft.com/office/officeart/2018/5/layout/CenteredIconLabelDescriptionList"/>
    <dgm:cxn modelId="{62CD0C72-4008-4578-920A-0F7AD6D35655}" type="presOf" srcId="{C907C812-CC87-4E99-91E6-8750ED954D7D}" destId="{7886A306-EF32-417A-8CAB-8C339145CE5B}" srcOrd="0" destOrd="0" presId="urn:microsoft.com/office/officeart/2018/5/layout/CenteredIconLabelDescriptionList"/>
    <dgm:cxn modelId="{9A047C75-9677-473B-86CE-169A7FFA194E}" srcId="{5AE950B0-CF4F-4CD4-AA51-2593A67D06E9}" destId="{2F6692D5-9375-424B-A488-5FBB0C8E72F7}" srcOrd="2" destOrd="0" parTransId="{7D798ABA-10DA-4504-826B-6202E5290DBC}" sibTransId="{2B907264-DE60-4E46-ACB4-2D14A22C61D1}"/>
    <dgm:cxn modelId="{755C4759-6624-45CF-AD19-350013D06581}" srcId="{5AE950B0-CF4F-4CD4-AA51-2593A67D06E9}" destId="{D2AC1CCD-A88E-4FA2-9674-00F032B09558}" srcOrd="1" destOrd="0" parTransId="{806FDDD8-5EC9-4BB9-99C9-2F82EE8F335C}" sibTransId="{261935EC-63AF-4B6C-93B0-8C7B7F649DA7}"/>
    <dgm:cxn modelId="{138C2888-B070-4333-B6EF-81941854A935}" srcId="{D2AC1CCD-A88E-4FA2-9674-00F032B09558}" destId="{CED97A09-697C-4764-B3A2-3E8FB55B69CA}" srcOrd="0" destOrd="0" parTransId="{B11899B3-C192-4E1D-A412-A78DF5A59D21}" sibTransId="{030DF1F2-096F-4578-8A2F-1AB856361678}"/>
    <dgm:cxn modelId="{30D6FB88-272B-4A00-B7BB-8F8B1188D6B8}" srcId="{ADA3AD7F-2518-44F3-BEC5-25FE40CD31F3}" destId="{32BF31D7-1E15-4184-85D9-7785AADF99F0}" srcOrd="0" destOrd="0" parTransId="{A8150E4F-838C-4F51-B46D-D758A0CF5D88}" sibTransId="{DE2F135C-290A-444F-958B-B2059415AEAF}"/>
    <dgm:cxn modelId="{B738928A-A16B-4224-8685-59FA86549058}" type="presOf" srcId="{CED97A09-697C-4764-B3A2-3E8FB55B69CA}" destId="{9F0EE9AE-0411-4208-89E3-CE33E57E94D8}" srcOrd="0" destOrd="0" presId="urn:microsoft.com/office/officeart/2018/5/layout/CenteredIconLabelDescriptionList"/>
    <dgm:cxn modelId="{4DF9BFB1-0085-4851-ABAB-EF9C260C3E91}" type="presOf" srcId="{5AE950B0-CF4F-4CD4-AA51-2593A67D06E9}" destId="{85CDB92A-D4F1-4387-892D-78AA5A6AC8E2}" srcOrd="0" destOrd="0" presId="urn:microsoft.com/office/officeart/2018/5/layout/CenteredIconLabelDescriptionList"/>
    <dgm:cxn modelId="{0D8267C7-8921-49E9-9F97-C3B796AB4457}" srcId="{49B03EDD-BB97-403D-9881-15D7DF7B4026}" destId="{C907C812-CC87-4E99-91E6-8750ED954D7D}" srcOrd="0" destOrd="0" parTransId="{C796F3B0-242C-431A-864F-263F2CB456C2}" sibTransId="{3732897B-84C6-4157-B0C5-02632FF62C97}"/>
    <dgm:cxn modelId="{D1CB3AD5-0624-492A-BCF6-37FE508E798A}" type="presOf" srcId="{49B03EDD-BB97-403D-9881-15D7DF7B4026}" destId="{CABB1876-1049-4829-8B98-A155DCD7294E}" srcOrd="0" destOrd="0" presId="urn:microsoft.com/office/officeart/2018/5/layout/CenteredIconLabelDescriptionList"/>
    <dgm:cxn modelId="{8E6BFFE4-592A-4F79-88D5-0F785528D872}" type="presOf" srcId="{32BF31D7-1E15-4184-85D9-7785AADF99F0}" destId="{5C890CB3-FA4A-47C8-BFB7-5F57B3D33B47}" srcOrd="0" destOrd="0" presId="urn:microsoft.com/office/officeart/2018/5/layout/CenteredIconLabelDescriptionList"/>
    <dgm:cxn modelId="{980963FB-C889-4019-8A87-1970207C4BD0}" srcId="{5AE950B0-CF4F-4CD4-AA51-2593A67D06E9}" destId="{ADA3AD7F-2518-44F3-BEC5-25FE40CD31F3}" srcOrd="3" destOrd="0" parTransId="{FA176E89-C137-4973-9F09-C4F320771443}" sibTransId="{7198FF64-A62A-46D3-8F7E-EB8FCA9777B5}"/>
    <dgm:cxn modelId="{75DBBBD0-156E-4183-A42A-7CB73E19B6CA}" type="presParOf" srcId="{85CDB92A-D4F1-4387-892D-78AA5A6AC8E2}" destId="{6D573053-2FD6-4E48-BEFD-3477FAA8DF29}" srcOrd="0" destOrd="0" presId="urn:microsoft.com/office/officeart/2018/5/layout/CenteredIconLabelDescriptionList"/>
    <dgm:cxn modelId="{ED707E94-19A4-4F5E-AF64-D506834E0097}" type="presParOf" srcId="{6D573053-2FD6-4E48-BEFD-3477FAA8DF29}" destId="{8CF0B2B7-EA1A-45E4-B8B1-C476C1A21449}" srcOrd="0" destOrd="0" presId="urn:microsoft.com/office/officeart/2018/5/layout/CenteredIconLabelDescriptionList"/>
    <dgm:cxn modelId="{447C674E-D8D9-4093-99E7-A6D3F9693050}" type="presParOf" srcId="{6D573053-2FD6-4E48-BEFD-3477FAA8DF29}" destId="{ECB23EB0-2B3A-4EC7-BF02-1D36A4982ADD}" srcOrd="1" destOrd="0" presId="urn:microsoft.com/office/officeart/2018/5/layout/CenteredIconLabelDescriptionList"/>
    <dgm:cxn modelId="{055D6CC9-6A33-4768-84D2-428F09D7555A}" type="presParOf" srcId="{6D573053-2FD6-4E48-BEFD-3477FAA8DF29}" destId="{CABB1876-1049-4829-8B98-A155DCD7294E}" srcOrd="2" destOrd="0" presId="urn:microsoft.com/office/officeart/2018/5/layout/CenteredIconLabelDescriptionList"/>
    <dgm:cxn modelId="{F5C8932B-83DD-4EF2-B519-5AC987933C44}" type="presParOf" srcId="{6D573053-2FD6-4E48-BEFD-3477FAA8DF29}" destId="{A3914CD6-4D75-48A3-BB9E-0836BC1CD959}" srcOrd="3" destOrd="0" presId="urn:microsoft.com/office/officeart/2018/5/layout/CenteredIconLabelDescriptionList"/>
    <dgm:cxn modelId="{2FC13DC8-BEDC-493C-837A-0A886CBBFDCC}" type="presParOf" srcId="{6D573053-2FD6-4E48-BEFD-3477FAA8DF29}" destId="{7886A306-EF32-417A-8CAB-8C339145CE5B}" srcOrd="4" destOrd="0" presId="urn:microsoft.com/office/officeart/2018/5/layout/CenteredIconLabelDescriptionList"/>
    <dgm:cxn modelId="{62069E32-0C74-444E-BB43-675A399DDFFD}" type="presParOf" srcId="{85CDB92A-D4F1-4387-892D-78AA5A6AC8E2}" destId="{00EB525A-C0DD-483E-9FF4-562359604940}" srcOrd="1" destOrd="0" presId="urn:microsoft.com/office/officeart/2018/5/layout/CenteredIconLabelDescriptionList"/>
    <dgm:cxn modelId="{18505573-CDEE-40DB-8118-D76E66FB9A01}" type="presParOf" srcId="{85CDB92A-D4F1-4387-892D-78AA5A6AC8E2}" destId="{8B56CE0B-64F0-4A8A-AFF0-86682A4408F7}" srcOrd="2" destOrd="0" presId="urn:microsoft.com/office/officeart/2018/5/layout/CenteredIconLabelDescriptionList"/>
    <dgm:cxn modelId="{43C9A000-11B6-41EB-B00F-2622765F24AC}" type="presParOf" srcId="{8B56CE0B-64F0-4A8A-AFF0-86682A4408F7}" destId="{957F8F6A-CA8E-4FA2-97CE-42415CFDB986}" srcOrd="0" destOrd="0" presId="urn:microsoft.com/office/officeart/2018/5/layout/CenteredIconLabelDescriptionList"/>
    <dgm:cxn modelId="{D310C81F-8950-4AC4-B349-0A7DA324B8F6}" type="presParOf" srcId="{8B56CE0B-64F0-4A8A-AFF0-86682A4408F7}" destId="{5D550936-A677-4654-9FBF-B564ECA83887}" srcOrd="1" destOrd="0" presId="urn:microsoft.com/office/officeart/2018/5/layout/CenteredIconLabelDescriptionList"/>
    <dgm:cxn modelId="{72C58090-F4E1-4F7B-85E3-71F3CA045610}" type="presParOf" srcId="{8B56CE0B-64F0-4A8A-AFF0-86682A4408F7}" destId="{FC02C615-C508-4905-8765-60F84790A344}" srcOrd="2" destOrd="0" presId="urn:microsoft.com/office/officeart/2018/5/layout/CenteredIconLabelDescriptionList"/>
    <dgm:cxn modelId="{E815C2AA-C3D9-4DB4-8E67-BC70DCEAE1FB}" type="presParOf" srcId="{8B56CE0B-64F0-4A8A-AFF0-86682A4408F7}" destId="{055EADC0-C709-4358-886F-EFAA7D052B4C}" srcOrd="3" destOrd="0" presId="urn:microsoft.com/office/officeart/2018/5/layout/CenteredIconLabelDescriptionList"/>
    <dgm:cxn modelId="{D23C7811-9ED9-43E6-9966-26431A675FC6}" type="presParOf" srcId="{8B56CE0B-64F0-4A8A-AFF0-86682A4408F7}" destId="{9F0EE9AE-0411-4208-89E3-CE33E57E94D8}" srcOrd="4" destOrd="0" presId="urn:microsoft.com/office/officeart/2018/5/layout/CenteredIconLabelDescriptionList"/>
    <dgm:cxn modelId="{C81685B5-579F-4C59-B819-D071023C5241}" type="presParOf" srcId="{85CDB92A-D4F1-4387-892D-78AA5A6AC8E2}" destId="{A09BC4E8-1F72-4478-B735-74C5AAD0B3AC}" srcOrd="3" destOrd="0" presId="urn:microsoft.com/office/officeart/2018/5/layout/CenteredIconLabelDescriptionList"/>
    <dgm:cxn modelId="{28842235-EB03-445A-9E7E-5DA52AF47AA3}" type="presParOf" srcId="{85CDB92A-D4F1-4387-892D-78AA5A6AC8E2}" destId="{8F5174F5-BEB7-4532-9E78-53121F2A202C}" srcOrd="4" destOrd="0" presId="urn:microsoft.com/office/officeart/2018/5/layout/CenteredIconLabelDescriptionList"/>
    <dgm:cxn modelId="{5B3DB967-EAE0-45DA-9399-BE734554FA68}" type="presParOf" srcId="{8F5174F5-BEB7-4532-9E78-53121F2A202C}" destId="{84D513C2-1819-4570-A966-A6FB403DD4C9}" srcOrd="0" destOrd="0" presId="urn:microsoft.com/office/officeart/2018/5/layout/CenteredIconLabelDescriptionList"/>
    <dgm:cxn modelId="{6276C70E-3B4D-4580-AA83-71EA884F3441}" type="presParOf" srcId="{8F5174F5-BEB7-4532-9E78-53121F2A202C}" destId="{7EB13C62-2402-4307-9804-2731B96968F7}" srcOrd="1" destOrd="0" presId="urn:microsoft.com/office/officeart/2018/5/layout/CenteredIconLabelDescriptionList"/>
    <dgm:cxn modelId="{F089D295-E61E-4832-A711-102A4CA4B054}" type="presParOf" srcId="{8F5174F5-BEB7-4532-9E78-53121F2A202C}" destId="{DF6DA70D-A460-4ACC-A3A3-82AC0FB6F938}" srcOrd="2" destOrd="0" presId="urn:microsoft.com/office/officeart/2018/5/layout/CenteredIconLabelDescriptionList"/>
    <dgm:cxn modelId="{4E425964-D4BE-4C26-8C0C-DF56BDCBA9D8}" type="presParOf" srcId="{8F5174F5-BEB7-4532-9E78-53121F2A202C}" destId="{BD5BF6C3-E22E-494A-8914-2DD783467B4E}" srcOrd="3" destOrd="0" presId="urn:microsoft.com/office/officeart/2018/5/layout/CenteredIconLabelDescriptionList"/>
    <dgm:cxn modelId="{F8BE5252-C8EC-4FE7-9D85-294C66CA9E3D}" type="presParOf" srcId="{8F5174F5-BEB7-4532-9E78-53121F2A202C}" destId="{A8C150BE-1B5B-4E03-A589-A8864797742D}" srcOrd="4" destOrd="0" presId="urn:microsoft.com/office/officeart/2018/5/layout/CenteredIconLabelDescriptionList"/>
    <dgm:cxn modelId="{39AC7B0C-D86A-48CF-81F4-AA36F20ED625}" type="presParOf" srcId="{85CDB92A-D4F1-4387-892D-78AA5A6AC8E2}" destId="{D4B22718-7F88-4AA3-A9D4-0F161D8B0605}" srcOrd="5" destOrd="0" presId="urn:microsoft.com/office/officeart/2018/5/layout/CenteredIconLabelDescriptionList"/>
    <dgm:cxn modelId="{D428918B-916F-4876-9512-EE11C1AFEEF5}" type="presParOf" srcId="{85CDB92A-D4F1-4387-892D-78AA5A6AC8E2}" destId="{D2DBBA05-A379-435C-94BA-80C2CBEF9357}" srcOrd="6" destOrd="0" presId="urn:microsoft.com/office/officeart/2018/5/layout/CenteredIconLabelDescriptionList"/>
    <dgm:cxn modelId="{860A8D93-8A95-4540-BB72-BE5971B8AFFC}" type="presParOf" srcId="{D2DBBA05-A379-435C-94BA-80C2CBEF9357}" destId="{39355903-4B10-4B96-B826-85E25760EADD}" srcOrd="0" destOrd="0" presId="urn:microsoft.com/office/officeart/2018/5/layout/CenteredIconLabelDescriptionList"/>
    <dgm:cxn modelId="{7D57FAC7-1449-4CF4-A4A0-A15EA7AA61DC}" type="presParOf" srcId="{D2DBBA05-A379-435C-94BA-80C2CBEF9357}" destId="{2F50B1FB-5B42-4439-98C4-5DD3CDFC02C1}" srcOrd="1" destOrd="0" presId="urn:microsoft.com/office/officeart/2018/5/layout/CenteredIconLabelDescriptionList"/>
    <dgm:cxn modelId="{9F423C46-E973-470C-95A4-DA7B9FBDA973}" type="presParOf" srcId="{D2DBBA05-A379-435C-94BA-80C2CBEF9357}" destId="{C121AD0A-6A1A-49E3-8D65-C24E1CFAE956}" srcOrd="2" destOrd="0" presId="urn:microsoft.com/office/officeart/2018/5/layout/CenteredIconLabelDescriptionList"/>
    <dgm:cxn modelId="{E5CBE750-EB8B-4ED9-A72A-D6BC13722423}" type="presParOf" srcId="{D2DBBA05-A379-435C-94BA-80C2CBEF9357}" destId="{6FA58B5A-4ABA-4A0C-BBE5-886AAA759972}" srcOrd="3" destOrd="0" presId="urn:microsoft.com/office/officeart/2018/5/layout/CenteredIconLabelDescriptionList"/>
    <dgm:cxn modelId="{7638DBDE-2670-45C8-AEB5-12BAF1A5D158}" type="presParOf" srcId="{D2DBBA05-A379-435C-94BA-80C2CBEF9357}" destId="{5C890CB3-FA4A-47C8-BFB7-5F57B3D33B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0B2B7-EA1A-45E4-B8B1-C476C1A21449}">
      <dsp:nvSpPr>
        <dsp:cNvPr id="0" name=""/>
        <dsp:cNvSpPr/>
      </dsp:nvSpPr>
      <dsp:spPr>
        <a:xfrm>
          <a:off x="757622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B1876-1049-4829-8B98-A155DCD7294E}">
      <dsp:nvSpPr>
        <dsp:cNvPr id="0" name=""/>
        <dsp:cNvSpPr/>
      </dsp:nvSpPr>
      <dsp:spPr>
        <a:xfrm>
          <a:off x="3520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Arbeitsspeicher:</a:t>
          </a:r>
          <a:endParaRPr lang="en-US" sz="1600" kern="1200" dirty="0"/>
        </a:p>
      </dsp:txBody>
      <dsp:txXfrm>
        <a:off x="3520" y="2147111"/>
        <a:ext cx="2320312" cy="348046"/>
      </dsp:txXfrm>
    </dsp:sp>
    <dsp:sp modelId="{7886A306-EF32-417A-8CAB-8C339145CE5B}">
      <dsp:nvSpPr>
        <dsp:cNvPr id="0" name=""/>
        <dsp:cNvSpPr/>
      </dsp:nvSpPr>
      <dsp:spPr>
        <a:xfrm>
          <a:off x="3520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16 GB DDR4 ECC</a:t>
          </a:r>
          <a:endParaRPr lang="en-US" sz="1200" kern="1200"/>
        </a:p>
      </dsp:txBody>
      <dsp:txXfrm>
        <a:off x="3520" y="2535977"/>
        <a:ext cx="2320312" cy="752205"/>
      </dsp:txXfrm>
    </dsp:sp>
    <dsp:sp modelId="{957F8F6A-CA8E-4FA2-97CE-42415CFDB986}">
      <dsp:nvSpPr>
        <dsp:cNvPr id="0" name=""/>
        <dsp:cNvSpPr/>
      </dsp:nvSpPr>
      <dsp:spPr>
        <a:xfrm>
          <a:off x="3483989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2C615-C508-4905-8765-60F84790A344}">
      <dsp:nvSpPr>
        <dsp:cNvPr id="0" name=""/>
        <dsp:cNvSpPr/>
      </dsp:nvSpPr>
      <dsp:spPr>
        <a:xfrm>
          <a:off x="2729888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/>
            <a:t>Speicher:</a:t>
          </a:r>
          <a:endParaRPr lang="en-US" sz="1600" kern="1200"/>
        </a:p>
      </dsp:txBody>
      <dsp:txXfrm>
        <a:off x="2729888" y="2147111"/>
        <a:ext cx="2320312" cy="348046"/>
      </dsp:txXfrm>
    </dsp:sp>
    <dsp:sp modelId="{9F0EE9AE-0411-4208-89E3-CE33E57E94D8}">
      <dsp:nvSpPr>
        <dsp:cNvPr id="0" name=""/>
        <dsp:cNvSpPr/>
      </dsp:nvSpPr>
      <dsp:spPr>
        <a:xfrm>
          <a:off x="2729888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/>
            <a:t>480 GB SAS</a:t>
          </a:r>
          <a:endParaRPr lang="en-US" sz="1200" kern="1200"/>
        </a:p>
      </dsp:txBody>
      <dsp:txXfrm>
        <a:off x="2729888" y="2535977"/>
        <a:ext cx="2320312" cy="752205"/>
      </dsp:txXfrm>
    </dsp:sp>
    <dsp:sp modelId="{84D513C2-1819-4570-A966-A6FB403DD4C9}">
      <dsp:nvSpPr>
        <dsp:cNvPr id="0" name=""/>
        <dsp:cNvSpPr/>
      </dsp:nvSpPr>
      <dsp:spPr>
        <a:xfrm>
          <a:off x="6210356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A70D-A460-4ACC-A3A3-82AC0FB6F938}">
      <dsp:nvSpPr>
        <dsp:cNvPr id="0" name=""/>
        <dsp:cNvSpPr/>
      </dsp:nvSpPr>
      <dsp:spPr>
        <a:xfrm>
          <a:off x="5456255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600" kern="1200" dirty="0"/>
            <a:t>CPU:</a:t>
          </a:r>
          <a:endParaRPr lang="en-US" sz="1600" kern="1200" dirty="0"/>
        </a:p>
      </dsp:txBody>
      <dsp:txXfrm>
        <a:off x="5456255" y="2147111"/>
        <a:ext cx="2320312" cy="348046"/>
      </dsp:txXfrm>
    </dsp:sp>
    <dsp:sp modelId="{A8C150BE-1B5B-4E03-A589-A8864797742D}">
      <dsp:nvSpPr>
        <dsp:cNvPr id="0" name=""/>
        <dsp:cNvSpPr/>
      </dsp:nvSpPr>
      <dsp:spPr>
        <a:xfrm>
          <a:off x="5456255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4 CPU-Kerne: </a:t>
          </a:r>
          <a:r>
            <a:rPr lang="en-US" sz="1200" kern="1200" dirty="0"/>
            <a:t>Intel® Xeon® Gold 6230</a:t>
          </a:r>
        </a:p>
      </dsp:txBody>
      <dsp:txXfrm>
        <a:off x="5456255" y="2535977"/>
        <a:ext cx="2320312" cy="752205"/>
      </dsp:txXfrm>
    </dsp:sp>
    <dsp:sp modelId="{39355903-4B10-4B96-B826-85E25760EADD}">
      <dsp:nvSpPr>
        <dsp:cNvPr id="0" name=""/>
        <dsp:cNvSpPr/>
      </dsp:nvSpPr>
      <dsp:spPr>
        <a:xfrm>
          <a:off x="8936724" y="124724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1AD0A-6A1A-49E3-8D65-C24E1CFAE956}">
      <dsp:nvSpPr>
        <dsp:cNvPr id="0" name=""/>
        <dsp:cNvSpPr/>
      </dsp:nvSpPr>
      <dsp:spPr>
        <a:xfrm>
          <a:off x="8182622" y="2147111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Netzwerkgeschwindigkeit:</a:t>
          </a:r>
        </a:p>
      </dsp:txBody>
      <dsp:txXfrm>
        <a:off x="8182622" y="2147111"/>
        <a:ext cx="2320312" cy="348046"/>
      </dsp:txXfrm>
    </dsp:sp>
    <dsp:sp modelId="{5C890CB3-FA4A-47C8-BFB7-5F57B3D33B47}">
      <dsp:nvSpPr>
        <dsp:cNvPr id="0" name=""/>
        <dsp:cNvSpPr/>
      </dsp:nvSpPr>
      <dsp:spPr>
        <a:xfrm>
          <a:off x="8182622" y="2535977"/>
          <a:ext cx="2320312" cy="75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1 G</a:t>
          </a:r>
          <a:r>
            <a:rPr lang="en-US" sz="1200" kern="1200" dirty="0"/>
            <a:t>B</a:t>
          </a:r>
          <a:r>
            <a:rPr lang="en-DE" sz="1200" kern="1200" dirty="0"/>
            <a:t>it/s Download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/>
            <a:t>~ 0,5 G</a:t>
          </a:r>
          <a:r>
            <a:rPr lang="en-US" sz="1200" kern="1200" dirty="0"/>
            <a:t>Bit/s Upload</a:t>
          </a:r>
        </a:p>
      </dsp:txBody>
      <dsp:txXfrm>
        <a:off x="8182622" y="2535977"/>
        <a:ext cx="2320312" cy="75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9CA5-A91B-498E-B14A-F41E1F9E8987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3C70-E0FE-4BCF-918C-399DC2046F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50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55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DB1BF-A85E-4376-9054-4EF197B492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3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0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95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4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37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89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9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  <a:p>
            <a:r>
              <a:rPr lang="de-DE" dirty="0"/>
              <a:t>Uniprojekt, genommen was wir kannten, kostenlos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5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43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97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275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256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31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083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370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7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Gebühren bei Börse für die Orders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72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1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65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7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503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56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906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010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61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(Bild anpassen)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29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  <a:p>
            <a:r>
              <a:rPr lang="de-DE" dirty="0"/>
              <a:t>Welche Features priorisiert</a:t>
            </a:r>
          </a:p>
          <a:p>
            <a:r>
              <a:rPr lang="de-DE" dirty="0"/>
              <a:t>Wie entschieden was möglich/nicht möglich</a:t>
            </a:r>
          </a:p>
          <a:p>
            <a:r>
              <a:rPr lang="de-DE" dirty="0"/>
              <a:t>Was konnte nicht umgesetzt werden</a:t>
            </a:r>
          </a:p>
          <a:p>
            <a:r>
              <a:rPr lang="de-DE" dirty="0"/>
              <a:t>Bugfixes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3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444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 oder Nico?</a:t>
            </a:r>
          </a:p>
          <a:p>
            <a:r>
              <a:rPr lang="de-DE" dirty="0"/>
              <a:t>Zwischen Gruppen</a:t>
            </a:r>
          </a:p>
          <a:p>
            <a:r>
              <a:rPr lang="de-DE" dirty="0"/>
              <a:t>Alle Abhängig von uns </a:t>
            </a:r>
            <a:r>
              <a:rPr lang="de-DE" dirty="0">
                <a:sym typeface="Wingdings" panose="05000000000000000000" pitchFamily="2" charset="2"/>
              </a:rPr>
              <a:t> anfangs viel gearbeitet um Handel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Support-themen wenn Bugs oder Fragen</a:t>
            </a:r>
          </a:p>
          <a:p>
            <a:r>
              <a:rPr lang="de-DE" dirty="0">
                <a:sym typeface="Wingdings" panose="05000000000000000000" pitchFamily="2" charset="2"/>
              </a:rPr>
              <a:t>Token erstelle  entscheiden wer Broker sein darf </a:t>
            </a:r>
          </a:p>
          <a:p>
            <a:r>
              <a:rPr lang="de-DE" dirty="0">
                <a:sym typeface="Wingdings" panose="05000000000000000000" pitchFamily="2" charset="2"/>
              </a:rPr>
              <a:t>Gebühren!</a:t>
            </a:r>
          </a:p>
          <a:p>
            <a:r>
              <a:rPr lang="de-DE" dirty="0">
                <a:sym typeface="Wingdings" panose="05000000000000000000" pitchFamily="2" charset="2"/>
              </a:rPr>
              <a:t>Liquiditätsspender ermöglicht (als Beispiel)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54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277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06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854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79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971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22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Stunden Selbststudium? </a:t>
            </a:r>
            <a:r>
              <a:rPr lang="de-DE" dirty="0">
                <a:sym typeface="Wingdings" panose="05000000000000000000" pitchFamily="2" charset="2"/>
              </a:rPr>
              <a:t> 75h * 21 = 1575</a:t>
            </a:r>
            <a:endParaRPr lang="de-DE" dirty="0"/>
          </a:p>
          <a:p>
            <a:r>
              <a:rPr lang="de-DE" dirty="0"/>
              <a:t>Wären bei 4 Gruppen 136,5 h pro Gruppe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368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Teameinteilung, Anweisungen, Überblick, Lastenheft? </a:t>
            </a:r>
            <a:r>
              <a:rPr lang="de-DE" dirty="0">
                <a:sym typeface="Wingdings" panose="05000000000000000000" pitchFamily="2" charset="2"/>
              </a:rPr>
              <a:t> DHBW Kommunikation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Umfang zu groß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9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65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  <a:p>
            <a:r>
              <a:rPr lang="de-DE" dirty="0"/>
              <a:t>Wie Konflikte geklärt?</a:t>
            </a:r>
          </a:p>
          <a:p>
            <a:r>
              <a:rPr lang="de-DE" dirty="0"/>
              <a:t>Methoden?</a:t>
            </a:r>
          </a:p>
          <a:p>
            <a:r>
              <a:rPr lang="de-DE" dirty="0"/>
              <a:t>Arbeit der Teilgruppen nochmal jede Gruppe einzeln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12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6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A3C70-E0FE-4BCF-918C-399DC2046FB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A3716-CDE4-4957-B7AE-A6D6AD9B9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727" y="1787382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D2B135-EA49-4D5F-B489-F27F31B192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2727" y="4304074"/>
            <a:ext cx="779549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Abschlusspräsentation</a:t>
            </a:r>
          </a:p>
          <a:p>
            <a:r>
              <a:rPr lang="de-DE" dirty="0"/>
              <a:t>WWI 18 SEA/C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FAE95-7154-4197-AB96-0E952EBA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432-4A7F-4508-AC35-F9E32325F16F}" type="datetime1">
              <a:rPr lang="de-DE" smtClean="0"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EC51D-8430-4583-BF85-0BF42003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74FBF-7464-41FC-9208-2A3462F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729F03-CF81-4095-A215-5DCBB48E8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7" y="92363"/>
            <a:ext cx="3595053" cy="35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C0BB39-09D1-4BB9-96DC-DDDBFC8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DD576-D8A8-4F38-9DC3-279D8EB1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0CA83-6668-43B8-B030-813057E3B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9E597-A757-483F-AB8B-8CFB81A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5322A67-A079-4C89-B833-2A7DD68867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516BA61-8C48-4E3A-BB6F-139A99280A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55E524-381D-471E-A072-EC2FF51B09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2284-522E-465F-9DE0-D888BA5B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CA9D31-2736-419D-BB8D-9943BE29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205D6B-32EA-44EB-B09F-01EC37B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698EED-9952-4EE3-83AE-D7FB6443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CADEC6-35BE-4AE6-A74C-4E39EFE4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4AA1490-CFF3-46EC-BB99-272B1FD7ED17}"/>
              </a:ext>
            </a:extLst>
          </p:cNvPr>
          <p:cNvSpPr/>
          <p:nvPr userDrawn="1"/>
        </p:nvSpPr>
        <p:spPr>
          <a:xfrm rot="3478380">
            <a:off x="8106560" y="-181381"/>
            <a:ext cx="7069410" cy="3122881"/>
          </a:xfrm>
          <a:custGeom>
            <a:avLst/>
            <a:gdLst>
              <a:gd name="connsiteX0" fmla="*/ 0 w 7069410"/>
              <a:gd name="connsiteY0" fmla="*/ 3122881 h 3122881"/>
              <a:gd name="connsiteX1" fmla="*/ 2076992 w 7069410"/>
              <a:gd name="connsiteY1" fmla="*/ 0 h 3122881"/>
              <a:gd name="connsiteX2" fmla="*/ 7069410 w 7069410"/>
              <a:gd name="connsiteY2" fmla="*/ 3122881 h 312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9410" h="3122881">
                <a:moveTo>
                  <a:pt x="0" y="3122881"/>
                </a:moveTo>
                <a:lnTo>
                  <a:pt x="2076992" y="0"/>
                </a:lnTo>
                <a:lnTo>
                  <a:pt x="7069410" y="3122881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C518DC-A3FE-4A25-9E86-4E8BDEB75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E99A7DD0-0049-4659-A215-BA4485A7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3780A12-7FF5-446C-A153-A0FEEFF0FA67}"/>
              </a:ext>
            </a:extLst>
          </p:cNvPr>
          <p:cNvSpPr/>
          <p:nvPr userDrawn="1"/>
        </p:nvSpPr>
        <p:spPr>
          <a:xfrm rot="3466656">
            <a:off x="8626173" y="-930483"/>
            <a:ext cx="6047823" cy="2530672"/>
          </a:xfrm>
          <a:custGeom>
            <a:avLst/>
            <a:gdLst>
              <a:gd name="connsiteX0" fmla="*/ 0 w 6047823"/>
              <a:gd name="connsiteY0" fmla="*/ 2530672 h 2530672"/>
              <a:gd name="connsiteX1" fmla="*/ 2032667 w 6047823"/>
              <a:gd name="connsiteY1" fmla="*/ 0 h 2530672"/>
              <a:gd name="connsiteX2" fmla="*/ 6047823 w 6047823"/>
              <a:gd name="connsiteY2" fmla="*/ 2530672 h 253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7823" h="2530672">
                <a:moveTo>
                  <a:pt x="0" y="2530672"/>
                </a:moveTo>
                <a:lnTo>
                  <a:pt x="2032667" y="0"/>
                </a:lnTo>
                <a:lnTo>
                  <a:pt x="6047823" y="2530672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31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D1776-6113-4782-BBC7-DBCF75F1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B88BF-C285-401D-8287-4E8CC4A82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D20151-9883-40AB-879B-FFB28EFB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D758E2-330A-4A9B-BCB9-C862D7EA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F41B-80F9-432F-ABF0-1CD8880605F8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38BF58-1A30-49CC-A096-DAC31D4F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3107EC-73AF-4940-B351-6D6085967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4B29513-E0E9-4FA4-AD06-4A22679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B541CA22-57AC-4045-9107-CFBB36A4DBE8}"/>
              </a:ext>
            </a:extLst>
          </p:cNvPr>
          <p:cNvSpPr/>
          <p:nvPr userDrawn="1"/>
        </p:nvSpPr>
        <p:spPr>
          <a:xfrm rot="18257555">
            <a:off x="-6085514" y="239480"/>
            <a:ext cx="11541020" cy="5124616"/>
          </a:xfrm>
          <a:custGeom>
            <a:avLst/>
            <a:gdLst>
              <a:gd name="connsiteX0" fmla="*/ 388878 w 11541020"/>
              <a:gd name="connsiteY0" fmla="*/ 4633352 h 5124616"/>
              <a:gd name="connsiteX1" fmla="*/ 723903 w 11541020"/>
              <a:gd name="connsiteY1" fmla="*/ 5124616 h 5124616"/>
              <a:gd name="connsiteX2" fmla="*/ 0 w 11541020"/>
              <a:gd name="connsiteY2" fmla="*/ 5124616 h 5124616"/>
              <a:gd name="connsiteX3" fmla="*/ 11541020 w 11541020"/>
              <a:gd name="connsiteY3" fmla="*/ 5124616 h 5124616"/>
              <a:gd name="connsiteX4" fmla="*/ 2366920 w 11541020"/>
              <a:gd name="connsiteY4" fmla="*/ 5124616 h 5124616"/>
              <a:gd name="connsiteX5" fmla="*/ 8245339 w 11541020"/>
              <a:gd name="connsiteY5" fmla="*/ 1115745 h 5124616"/>
              <a:gd name="connsiteX6" fmla="*/ 7484441 w 11541020"/>
              <a:gd name="connsiteY6" fmla="*/ 0 h 512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1020" h="5124616">
                <a:moveTo>
                  <a:pt x="388878" y="4633352"/>
                </a:moveTo>
                <a:lnTo>
                  <a:pt x="723903" y="5124616"/>
                </a:lnTo>
                <a:lnTo>
                  <a:pt x="0" y="5124616"/>
                </a:lnTo>
                <a:close/>
                <a:moveTo>
                  <a:pt x="11541020" y="5124616"/>
                </a:moveTo>
                <a:lnTo>
                  <a:pt x="2366920" y="5124616"/>
                </a:lnTo>
                <a:lnTo>
                  <a:pt x="8245339" y="1115745"/>
                </a:lnTo>
                <a:lnTo>
                  <a:pt x="7484441" y="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367106A-01B6-48A1-80C9-FD1996152330}"/>
              </a:ext>
            </a:extLst>
          </p:cNvPr>
          <p:cNvSpPr/>
          <p:nvPr userDrawn="1"/>
        </p:nvSpPr>
        <p:spPr>
          <a:xfrm rot="18171904">
            <a:off x="-2958113" y="-55383"/>
            <a:ext cx="6429979" cy="2792481"/>
          </a:xfrm>
          <a:custGeom>
            <a:avLst/>
            <a:gdLst>
              <a:gd name="connsiteX0" fmla="*/ 6429979 w 6429979"/>
              <a:gd name="connsiteY0" fmla="*/ 2792481 h 2792481"/>
              <a:gd name="connsiteX1" fmla="*/ 0 w 6429979"/>
              <a:gd name="connsiteY1" fmla="*/ 2792481 h 2792481"/>
              <a:gd name="connsiteX2" fmla="*/ 4322294 w 6429979"/>
              <a:gd name="connsiteY2" fmla="*/ 0 h 27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979" h="2792481">
                <a:moveTo>
                  <a:pt x="6429979" y="2792481"/>
                </a:moveTo>
                <a:lnTo>
                  <a:pt x="0" y="2792481"/>
                </a:lnTo>
                <a:lnTo>
                  <a:pt x="4322294" y="0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1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98814-12AA-4EEE-94EC-509947C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3E8CF-98EF-44A4-816D-92EF3448E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E2B94-8306-4F0A-A9B5-6D34EFF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9A6B-DCD4-467C-ADB7-AFBE223CF17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E4669-C854-4233-9F20-27ADF17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E3AFB-48A7-4EF5-BA62-120E5EB1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B714126-23C7-4784-9D43-F35A5AC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3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1AE4E-FBE6-4249-A438-47F7ACA67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2670-A7CB-4F68-ACA1-96C8F193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932F38-B64E-4559-A0EB-BEA52A96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8ADE-19B6-4E92-93A0-E763A14B48E5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CD269-B0BB-4764-8F8D-7D8BDC1B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DDA4-3F43-460A-9167-7BDCA66B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8F8790B-8520-4228-9710-7FDBF5F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814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B1F4-05AA-40FE-8A20-C175A8BA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5BE152E-FA64-4980-9F90-3E9847EE51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249527" y="-1335505"/>
            <a:ext cx="1636294" cy="5089358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EB0C948-D630-4AEB-9B36-710A7A6C7E3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673389" y="-1371599"/>
            <a:ext cx="3477128" cy="3597442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B281FA-BF14-453A-BA7D-6365BEC5421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303169" y="-1335503"/>
            <a:ext cx="6304547" cy="3200398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C5DDB26-583C-4245-98E5-D831EBDED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" y="82394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DA78CF-71D1-43FC-BAAC-CBD53C99D689}"/>
              </a:ext>
            </a:extLst>
          </p:cNvPr>
          <p:cNvSpPr txBox="1">
            <a:spLocks/>
          </p:cNvSpPr>
          <p:nvPr userDrawn="1"/>
        </p:nvSpPr>
        <p:spPr>
          <a:xfrm>
            <a:off x="304799" y="463221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00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7CF4B-CF15-48FD-A3ED-79D6F08B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D2C13D-9549-4134-BEE0-6A54A5DD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483B1E-524C-4954-A1CA-BEB7FA42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1E1906-4E7E-4D16-836B-41EC27E8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5125D1-BE3F-43C9-B94E-44536A61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9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45FB-12A5-4318-8571-4C995862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4A122-6C3A-434E-8EE5-0723D47A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1AE9F-8C06-4497-91A7-8E1B69F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F1426-AC05-404B-9DEC-2B1D3CC1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D178F5-E073-4318-B849-BB179146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5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C1CAD-BE98-4CFA-91C1-5C6CC64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EDB41-22AD-4A43-AE35-B21D16218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979CD-D0F6-442E-8B1B-889F0188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04ACE3-5B18-4C8D-8A3A-9D937F9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0C998-4E0E-4545-8549-C8919110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71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0BA7C-F028-401D-9677-6A6DFE8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872213-6C7A-4953-BCC6-1A3A4CE58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85EF03-F252-43A5-9A85-90DCCB89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389383-02B4-46B7-BBF8-F4D1BBA9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8120C-1C4A-44D2-8FC8-4748C714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9B2271-4E6A-4AA2-9082-1FF31979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5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7741-59D7-4F80-9ACF-385D235D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1EAEE-032B-4244-B4FD-9C67082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3D25B-7C9B-4A2C-943D-55A39954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76A3D-5509-4309-9175-446DB4C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306632E-5393-4872-B34D-C387301E7E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E365B6A-6E9D-4C47-8BF9-3DE87F3A53C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B48BB41-F715-4013-8AD8-2CB005E6E2D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201078D-9D43-4104-AB4F-01D7F01C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7365B56-D96F-4640-ACAF-89E075C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485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D957B-E2F2-4710-A34A-5695C961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6C78A-E2E8-4437-AEBB-26D8F83E8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32786-60C3-4C80-928D-3C0EC3CC7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44C91-11F1-47EC-B7DA-9F77834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17FB3-E38E-43B9-A4C8-66BA8A6E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816DC0-2AAF-4260-8187-3B15FBA4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19E912-FF0F-44D2-A140-0347E1F6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D641CA-6D98-442E-91C7-C866C95F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603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A3DD-7C49-4D2B-A6DB-D63C25C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1EE36-ABF0-46BD-9786-F436CF58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560EE-B930-4AC5-924F-ACB8AD15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EBA9C-1296-4F3F-81C6-3D2DD17A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210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B6E62F-2761-4C0F-9FFB-C0C614A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D20F9E-F50A-4C6B-9684-02CCD552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CB3775-0E89-4D54-98EB-35C0B984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50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32F14-464F-4471-901D-9F82F09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42A11-DE84-41EB-A28D-A26834DB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EA35FE-518C-42B2-950A-844BDEEF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F06B48-CA1F-4F4F-9E9C-93B9230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5B7118-6F7C-4E81-810B-9718E233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B28603-D2FB-41AC-9672-5246E92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234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93B6C-E5CF-45F5-ABC2-EF41A60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0D5482-28DF-45F2-9AC2-718B53CB9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836F79-2D35-48E7-AF7E-7EFB07E4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9FEEC0-B275-4CDA-BDA0-A68C37A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3056A-3734-4E26-ADC5-B375D53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38341-3C93-45A5-8AF9-05F0771F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312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ED967-1789-4091-A4E5-AF4F89D3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1314D6-5C4F-4665-8BB1-D03860E0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A3323-10EC-41A7-9F66-BC2C45D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916B2-F4CC-4020-B67F-772B2DDF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5A054-6EFC-4353-ADEF-536FF69C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61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527DCD-00D3-4F3C-9FB0-EB25EFAD9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E7B422-39FE-4E58-9C3D-43044DCB2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60DA9A-EB2E-4D02-9857-04903A95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6D89C-8ACA-47F7-8032-3EA6D638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51B9C-E313-47E7-9AF4-100ED1DD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91358-A520-4EAA-9773-2392285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68F93C-2EBA-48D3-A639-0D38EB89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63F38-096D-42DC-B031-69F959DC4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710682-14C4-4307-9DC4-41320F664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01A7A8-1E2D-4812-9CB7-54EF1C1EB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8DDC7A-13A6-4B80-BE57-E1E0A876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A632-E71F-4C24-AF3F-F69EC1E9ABC2}" type="datetime1">
              <a:rPr lang="de-DE" smtClean="0"/>
              <a:t>28.04.2021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61E88F-F67A-4DA2-A983-DE5A364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74E322-5E8C-434D-8F8E-6D4FBD4F9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1BFFB9F-BF52-4572-986A-1D53A6A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261B726-4CAE-47B4-A36C-852D72C976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8339" y="327991"/>
            <a:ext cx="2206487" cy="7026966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D392EE3-9B20-44FD-ACA8-0D7D5C6368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6209" y="-298173"/>
            <a:ext cx="1520687" cy="7653130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5A5F6-75BF-4AE5-B400-FA76184BFBC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002478" y="-149086"/>
            <a:ext cx="192433" cy="7504043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5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AC08BB8-1E00-4968-9BBB-D9A094CAC22A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31CE80E2-3B97-426A-82EE-0B909A76029E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4951ABD-2BF2-4E63-86DC-D5E1743E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165B5E2-0F7B-4133-9B3B-824F5EFF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61" y="1825625"/>
            <a:ext cx="10540678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743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E56A008-342C-406C-8193-D8E9658DB687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440CE736-957E-4DFA-982E-A95D710BA4C1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B47214-E45F-4792-A297-3BCFFF73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Gruppe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4A944-0C2C-4B18-9F91-4F2C3B586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Gruppenmitglieder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C2CFC-5E7F-478D-9C76-C736C6E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332F6-A70C-4142-9283-69909266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4457263-0E62-4FAF-B156-45182A416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DB35795-2F3A-42B9-A409-A6CB376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153F381-738A-4588-8A13-AB4874AB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432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63389-62CF-4BE4-BA91-B2DC366B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6E06-9D48-4053-A6C7-4C03831FB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10CCE3-E79E-4683-95B9-2F1CFE76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6C4B6E-D44A-4A91-BD61-C8077AD7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1F5D6-874E-494C-8D9B-9250C60D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F48D2B-A4A2-4066-BE13-3CDBE8AC22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512506" y="599769"/>
            <a:ext cx="2179074" cy="6803921"/>
          </a:xfrm>
          <a:prstGeom prst="line">
            <a:avLst/>
          </a:prstGeom>
          <a:ln w="28575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231BCD-30B1-41D8-A8EC-F483E927CCE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42450" y="-268359"/>
            <a:ext cx="1956618" cy="7983793"/>
          </a:xfrm>
          <a:prstGeom prst="line">
            <a:avLst/>
          </a:prstGeom>
          <a:ln w="50800">
            <a:solidFill>
              <a:schemeClr val="tx1">
                <a:lumMod val="85000"/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6099240-4672-4570-92F3-6A855DA9A56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44048" y="-198784"/>
            <a:ext cx="904568" cy="7435327"/>
          </a:xfrm>
          <a:prstGeom prst="line">
            <a:avLst/>
          </a:prstGeom>
          <a:ln w="50800">
            <a:solidFill>
              <a:schemeClr val="tx1">
                <a:lumMod val="85000"/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8BAA2023-FA47-40FA-B39E-CD41F8BA9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819A0E5B-436E-44B3-BC89-64D486C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1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m 8">
            <a:extLst>
              <a:ext uri="{FF2B5EF4-FFF2-40B4-BE49-F238E27FC236}">
                <a16:creationId xmlns:a16="http://schemas.microsoft.com/office/drawing/2014/main" id="{9E253A7D-28F8-486A-8760-E2BA77D954EE}"/>
              </a:ext>
            </a:extLst>
          </p:cNvPr>
          <p:cNvSpPr/>
          <p:nvPr userDrawn="1"/>
        </p:nvSpPr>
        <p:spPr>
          <a:xfrm>
            <a:off x="924529" y="0"/>
            <a:ext cx="8889357" cy="6857738"/>
          </a:xfrm>
          <a:prstGeom prst="parallelogram">
            <a:avLst/>
          </a:prstGeom>
          <a:solidFill>
            <a:srgbClr val="545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BB7DD3-1F52-4E03-8AF7-DF44E7D6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0639037D-1AD3-4E7F-A1CD-93C54FB27789}"/>
              </a:ext>
            </a:extLst>
          </p:cNvPr>
          <p:cNvSpPr/>
          <p:nvPr userDrawn="1"/>
        </p:nvSpPr>
        <p:spPr>
          <a:xfrm>
            <a:off x="0" y="0"/>
            <a:ext cx="4305059" cy="6857738"/>
          </a:xfrm>
          <a:custGeom>
            <a:avLst/>
            <a:gdLst>
              <a:gd name="connsiteX0" fmla="*/ 0 w 4305059"/>
              <a:gd name="connsiteY0" fmla="*/ 0 h 6857738"/>
              <a:gd name="connsiteX1" fmla="*/ 4305059 w 4305059"/>
              <a:gd name="connsiteY1" fmla="*/ 0 h 6857738"/>
              <a:gd name="connsiteX2" fmla="*/ 2590625 w 4305059"/>
              <a:gd name="connsiteY2" fmla="*/ 6857738 h 6857738"/>
              <a:gd name="connsiteX3" fmla="*/ 0 w 4305059"/>
              <a:gd name="connsiteY3" fmla="*/ 6857738 h 685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059" h="6857738">
                <a:moveTo>
                  <a:pt x="0" y="0"/>
                </a:moveTo>
                <a:lnTo>
                  <a:pt x="4305059" y="0"/>
                </a:lnTo>
                <a:lnTo>
                  <a:pt x="2590625" y="6857738"/>
                </a:lnTo>
                <a:lnTo>
                  <a:pt x="0" y="6857738"/>
                </a:lnTo>
                <a:close/>
              </a:path>
            </a:pathLst>
          </a:custGeom>
          <a:solidFill>
            <a:srgbClr val="7A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9CC6265-94D9-4AEF-909B-A954FB12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B16C44-4811-4A7D-A56D-5D055F9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85EE10-46A6-4CE1-83A2-094A9E4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27729E-DB82-49CC-9892-3A8B8C058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717AB925-2353-425D-93E3-2D0130CD03D4}"/>
              </a:ext>
            </a:extLst>
          </p:cNvPr>
          <p:cNvSpPr txBox="1">
            <a:spLocks/>
          </p:cNvSpPr>
          <p:nvPr userDrawn="1"/>
        </p:nvSpPr>
        <p:spPr>
          <a:xfrm>
            <a:off x="11373505" y="6102660"/>
            <a:ext cx="510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76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CDD95A9-6409-4E85-B9EC-EABE8EE968C1}"/>
              </a:ext>
            </a:extLst>
          </p:cNvPr>
          <p:cNvSpPr/>
          <p:nvPr userDrawn="1"/>
        </p:nvSpPr>
        <p:spPr>
          <a:xfrm>
            <a:off x="6293124" y="-387317"/>
            <a:ext cx="5992540" cy="7464287"/>
          </a:xfrm>
          <a:custGeom>
            <a:avLst/>
            <a:gdLst>
              <a:gd name="connsiteX0" fmla="*/ 5633831 w 5992540"/>
              <a:gd name="connsiteY0" fmla="*/ 0 h 7464287"/>
              <a:gd name="connsiteX1" fmla="*/ 5992540 w 5992540"/>
              <a:gd name="connsiteY1" fmla="*/ 475255 h 7464287"/>
              <a:gd name="connsiteX2" fmla="*/ 5992540 w 5992540"/>
              <a:gd name="connsiteY2" fmla="*/ 7464287 h 7464287"/>
              <a:gd name="connsiteX3" fmla="*/ 0 w 5992540"/>
              <a:gd name="connsiteY3" fmla="*/ 7464287 h 7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2540" h="7464287">
                <a:moveTo>
                  <a:pt x="5633831" y="0"/>
                </a:moveTo>
                <a:lnTo>
                  <a:pt x="5992540" y="475255"/>
                </a:lnTo>
                <a:lnTo>
                  <a:pt x="5992540" y="7464287"/>
                </a:lnTo>
                <a:lnTo>
                  <a:pt x="0" y="7464287"/>
                </a:lnTo>
                <a:close/>
              </a:path>
            </a:pathLst>
          </a:custGeom>
          <a:solidFill>
            <a:srgbClr val="54505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8FE9307-1830-4297-A639-EB1C18DC8678}"/>
              </a:ext>
            </a:extLst>
          </p:cNvPr>
          <p:cNvSpPr/>
          <p:nvPr userDrawn="1"/>
        </p:nvSpPr>
        <p:spPr>
          <a:xfrm>
            <a:off x="8269358" y="2144210"/>
            <a:ext cx="4127129" cy="5085160"/>
          </a:xfrm>
          <a:custGeom>
            <a:avLst/>
            <a:gdLst>
              <a:gd name="connsiteX0" fmla="*/ 4127129 w 4127129"/>
              <a:gd name="connsiteY0" fmla="*/ 0 h 5085160"/>
              <a:gd name="connsiteX1" fmla="*/ 4127129 w 4127129"/>
              <a:gd name="connsiteY1" fmla="*/ 5085160 h 5085160"/>
              <a:gd name="connsiteX2" fmla="*/ 0 w 4127129"/>
              <a:gd name="connsiteY2" fmla="*/ 5085160 h 50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129" h="5085160">
                <a:moveTo>
                  <a:pt x="4127129" y="0"/>
                </a:moveTo>
                <a:lnTo>
                  <a:pt x="4127129" y="5085160"/>
                </a:lnTo>
                <a:lnTo>
                  <a:pt x="0" y="5085160"/>
                </a:lnTo>
                <a:close/>
              </a:path>
            </a:pathLst>
          </a:custGeom>
          <a:solidFill>
            <a:srgbClr val="7A747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F4F16-630A-4E49-ABE0-B8B8E9C9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B8172C-78CC-4140-99B2-494E015C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2581F1-973E-403A-9119-40AA740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48C1C-3473-451D-97FA-7FC51AC94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20" y="5721833"/>
            <a:ext cx="1126780" cy="112678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21D5D8A-AE63-4CC1-BD2A-9131FD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5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35FB22-397D-49C3-A531-E3069F5D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F78C2-67E3-454E-9211-106A4F218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B5D8C-5BDB-46E7-8AA0-6730A9D11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F0E02-8976-4115-876F-11A4B4B01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9D211-F8D0-4718-BD6E-2CBB6457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E4CB9F-243C-4156-9AA2-01A91AA1657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37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61" r:id="rId5"/>
    <p:sldLayoutId id="2147483652" r:id="rId6"/>
    <p:sldLayoutId id="2147483660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65B08F-8C0C-4F23-8F0A-47DD208D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42B52-F330-4093-B599-DDFF13A8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2915B-5EDE-4CBD-8118-E248B27E5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792B-B29A-46F4-A9CE-0674F4B5D41F}" type="datetimeFigureOut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FEC40-7CD1-4F6A-8906-110C712A4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C0486-DF91-42D4-9F29-29CF34AA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62847-B6FF-4066-99A2-C16A947437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sv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12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77.png"/><Relationship Id="rId5" Type="http://schemas.openxmlformats.org/officeDocument/2006/relationships/image" Target="../media/image80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95.svg"/><Relationship Id="rId4" Type="http://schemas.openxmlformats.org/officeDocument/2006/relationships/image" Target="../media/image91.sv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D1DBB-760B-4966-9ACE-0C699BAEC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Tradingtool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Moonstonks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2E22E7-B981-4AEB-82E5-0D83E5B92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27" y="4304074"/>
            <a:ext cx="7795491" cy="1802086"/>
          </a:xfrm>
        </p:spPr>
        <p:txBody>
          <a:bodyPr>
            <a:normAutofit/>
          </a:bodyPr>
          <a:lstStyle/>
          <a:p>
            <a:r>
              <a:rPr lang="de-DE" dirty="0"/>
              <a:t>Abschlusspräsentation - 29.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75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CAC8-547A-254D-BD68-F8F9E857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AB34413-2969-D04B-9282-BCBB0E504F49}"/>
              </a:ext>
            </a:extLst>
          </p:cNvPr>
          <p:cNvSpPr txBox="1">
            <a:spLocks/>
          </p:cNvSpPr>
          <p:nvPr/>
        </p:nvSpPr>
        <p:spPr>
          <a:xfrm>
            <a:off x="922265" y="667846"/>
            <a:ext cx="4426755" cy="7612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2700">
                <a:cs typeface="Calibri Light"/>
              </a:rPr>
              <a:t>Verwendete Technologien</a:t>
            </a:r>
            <a:endParaRPr lang="de-DE" sz="2700" dirty="0">
              <a:cs typeface="Calibri Light"/>
            </a:endParaRPr>
          </a:p>
        </p:txBody>
      </p:sp>
      <p:sp>
        <p:nvSpPr>
          <p:cNvPr id="6" name="Freeform: Shape 74">
            <a:extLst>
              <a:ext uri="{FF2B5EF4-FFF2-40B4-BE49-F238E27FC236}">
                <a16:creationId xmlns:a16="http://schemas.microsoft.com/office/drawing/2014/main" id="{5C067331-3424-8842-ADFA-1ACD59633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106B4C-B325-644B-A013-7165B0401F72}"/>
              </a:ext>
            </a:extLst>
          </p:cNvPr>
          <p:cNvSpPr txBox="1">
            <a:spLocks/>
          </p:cNvSpPr>
          <p:nvPr/>
        </p:nvSpPr>
        <p:spPr>
          <a:xfrm>
            <a:off x="913874" y="1526147"/>
            <a:ext cx="4426755" cy="260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cs typeface="Calibri"/>
              </a:rPr>
              <a:t>Virtualisierung mittels KVM auf unterster Ebene</a:t>
            </a:r>
          </a:p>
          <a:p>
            <a:r>
              <a:rPr lang="de-DE" sz="1400" dirty="0">
                <a:cs typeface="Calibri"/>
              </a:rPr>
              <a:t>Virtualisierung mittels LXD auf unterer 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r>
              <a:rPr lang="de-DE" sz="1400" dirty="0">
                <a:cs typeface="Calibri"/>
              </a:rPr>
              <a:t>Virtualisierung mittels Docker </a:t>
            </a:r>
            <a:r>
              <a:rPr lang="de-DE" sz="1400">
                <a:cs typeface="Calibri"/>
              </a:rPr>
              <a:t>auf oberer </a:t>
            </a:r>
            <a:r>
              <a:rPr lang="de-DE" sz="1400" dirty="0">
                <a:cs typeface="Calibri"/>
              </a:rPr>
              <a:t>Ebene</a:t>
            </a:r>
          </a:p>
          <a:p>
            <a:pPr lvl="1"/>
            <a:r>
              <a:rPr lang="de-DE" sz="1000" dirty="0">
                <a:cs typeface="Calibri"/>
              </a:rPr>
              <a:t>Debian-Server als Host</a:t>
            </a:r>
          </a:p>
          <a:p>
            <a:pPr lvl="1"/>
            <a:r>
              <a:rPr lang="de-DE" sz="1000" dirty="0">
                <a:cs typeface="Calibri"/>
              </a:rPr>
              <a:t>Auf Alpine aufbauende Docker-images die mittels </a:t>
            </a:r>
            <a:r>
              <a:rPr lang="de-DE" sz="1000" dirty="0" err="1">
                <a:cs typeface="Calibri"/>
              </a:rPr>
              <a:t>Github</a:t>
            </a:r>
            <a:r>
              <a:rPr lang="de-DE" sz="1000" dirty="0">
                <a:cs typeface="Calibri"/>
              </a:rPr>
              <a:t>-Actions </a:t>
            </a:r>
            <a:r>
              <a:rPr lang="de-DE" sz="1000" dirty="0" err="1">
                <a:cs typeface="Calibri"/>
              </a:rPr>
              <a:t>deployed</a:t>
            </a:r>
            <a:r>
              <a:rPr lang="de-DE" sz="1000" dirty="0">
                <a:cs typeface="Calibri"/>
              </a:rPr>
              <a:t> werden</a:t>
            </a:r>
          </a:p>
          <a:p>
            <a:r>
              <a:rPr lang="de-DE" sz="1400" dirty="0" err="1">
                <a:cs typeface="Calibri"/>
              </a:rPr>
              <a:t>MariaDB</a:t>
            </a:r>
            <a:r>
              <a:rPr lang="de-DE" sz="1400" dirty="0">
                <a:cs typeface="Calibri"/>
              </a:rPr>
              <a:t>-Server</a:t>
            </a:r>
          </a:p>
          <a:p>
            <a:r>
              <a:rPr lang="de-DE" sz="1400" dirty="0" err="1">
                <a:cs typeface="Calibri"/>
              </a:rPr>
              <a:t>Redis</a:t>
            </a:r>
            <a:r>
              <a:rPr lang="de-DE" sz="1400" dirty="0">
                <a:cs typeface="Calibri"/>
              </a:rPr>
              <a:t>-Server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0847BB-60A1-7947-9BC4-C74C0C4D3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78">
            <a:extLst>
              <a:ext uri="{FF2B5EF4-FFF2-40B4-BE49-F238E27FC236}">
                <a16:creationId xmlns:a16="http://schemas.microsoft.com/office/drawing/2014/main" id="{F6CBCBEC-2E50-BA45-8A85-8FDEE7AB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80">
            <a:extLst>
              <a:ext uri="{FF2B5EF4-FFF2-40B4-BE49-F238E27FC236}">
                <a16:creationId xmlns:a16="http://schemas.microsoft.com/office/drawing/2014/main" id="{E3C6B5CC-87AD-384C-87C3-F1F976F2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82">
            <a:extLst>
              <a:ext uri="{FF2B5EF4-FFF2-40B4-BE49-F238E27FC236}">
                <a16:creationId xmlns:a16="http://schemas.microsoft.com/office/drawing/2014/main" id="{76D2F1EF-B95A-E042-9080-04BE7B029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Docker Logos | Docker">
            <a:extLst>
              <a:ext uri="{FF2B5EF4-FFF2-40B4-BE49-F238E27FC236}">
                <a16:creationId xmlns:a16="http://schemas.microsoft.com/office/drawing/2014/main" id="{B5BCBFDB-9E7F-A444-BEFC-F38AC0AF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416" y="1040747"/>
            <a:ext cx="2852862" cy="7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15FA43F-BC7C-0A40-B86B-6F6A37024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86">
            <a:extLst>
              <a:ext uri="{FF2B5EF4-FFF2-40B4-BE49-F238E27FC236}">
                <a16:creationId xmlns:a16="http://schemas.microsoft.com/office/drawing/2014/main" id="{CB735E91-5F18-9A47-A67B-14F23CF8B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88">
            <a:extLst>
              <a:ext uri="{FF2B5EF4-FFF2-40B4-BE49-F238E27FC236}">
                <a16:creationId xmlns:a16="http://schemas.microsoft.com/office/drawing/2014/main" id="{1A8DA7EA-56E8-724D-9CA0-E0DFDFE2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90">
            <a:extLst>
              <a:ext uri="{FF2B5EF4-FFF2-40B4-BE49-F238E27FC236}">
                <a16:creationId xmlns:a16="http://schemas.microsoft.com/office/drawing/2014/main" id="{080B11E4-043F-0248-9D20-737565F30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F6CA84E-BE96-2848-862B-11C1DF90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92" y="4794931"/>
            <a:ext cx="906057" cy="11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92">
            <a:extLst>
              <a:ext uri="{FF2B5EF4-FFF2-40B4-BE49-F238E27FC236}">
                <a16:creationId xmlns:a16="http://schemas.microsoft.com/office/drawing/2014/main" id="{AD620464-EC6D-C340-8B53-A29CEC3E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2" descr="Getting started | LXD">
            <a:extLst>
              <a:ext uri="{FF2B5EF4-FFF2-40B4-BE49-F238E27FC236}">
                <a16:creationId xmlns:a16="http://schemas.microsoft.com/office/drawing/2014/main" id="{E8C23D51-F4D9-1D4A-9D5D-D5BB418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530" y="3279935"/>
            <a:ext cx="1751717" cy="16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8E237C-51C0-9345-8549-7DC7888116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9874"/>
          <a:stretch/>
        </p:blipFill>
        <p:spPr>
          <a:xfrm>
            <a:off x="5982042" y="662795"/>
            <a:ext cx="1347261" cy="1089453"/>
          </a:xfrm>
          <a:prstGeom prst="rect">
            <a:avLst/>
          </a:prstGeom>
        </p:spPr>
      </p:pic>
      <p:sp>
        <p:nvSpPr>
          <p:cNvPr id="22" name="Freeform: Shape 94">
            <a:extLst>
              <a:ext uri="{FF2B5EF4-FFF2-40B4-BE49-F238E27FC236}">
                <a16:creationId xmlns:a16="http://schemas.microsoft.com/office/drawing/2014/main" id="{1132B612-AF94-774B-B3BB-A183979B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96">
            <a:extLst>
              <a:ext uri="{FF2B5EF4-FFF2-40B4-BE49-F238E27FC236}">
                <a16:creationId xmlns:a16="http://schemas.microsoft.com/office/drawing/2014/main" id="{711347B5-D139-C945-8A38-0F6AA6A2B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379C33-5F18-1E4A-9FA4-1419A4B7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6785" y="5332495"/>
            <a:ext cx="2246575" cy="7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4">
            <a:extLst>
              <a:ext uri="{FF2B5EF4-FFF2-40B4-BE49-F238E27FC236}">
                <a16:creationId xmlns:a16="http://schemas.microsoft.com/office/drawing/2014/main" id="{622791DB-3E68-4A42-9FE5-4C0DAAE0C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18BC58E-A433-8541-AE19-903761C16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5175" y="5706690"/>
            <a:ext cx="1221749" cy="1049727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079CD803-D599-764B-8AB2-0057EA06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773" y="5117014"/>
            <a:ext cx="1858014" cy="13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B1D-5C1E-D14C-BCB5-8CFF1090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075F-B774-48E5-84CC-D453B7D8A202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11DF5-80CE-7049-9CF4-03367CE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A279F-8074-1449-A739-1C9A59F0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572E4-42B1-164A-B478-98AAD854B29C}"/>
              </a:ext>
            </a:extLst>
          </p:cNvPr>
          <p:cNvGraphicFramePr>
            <a:graphicFrameLocks/>
          </p:cNvGraphicFramePr>
          <p:nvPr/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4FF3FF-A384-CB44-B6A9-7D176F14110A}"/>
              </a:ext>
            </a:extLst>
          </p:cNvPr>
          <p:cNvSpPr txBox="1">
            <a:spLocks/>
          </p:cNvSpPr>
          <p:nvPr/>
        </p:nvSpPr>
        <p:spPr>
          <a:xfrm>
            <a:off x="838200" y="694660"/>
            <a:ext cx="10515600" cy="9960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DE" dirty="0"/>
              <a:t>Informationen zum System</a:t>
            </a:r>
          </a:p>
        </p:txBody>
      </p:sp>
    </p:spTree>
    <p:extLst>
      <p:ext uri="{BB962C8B-B14F-4D97-AF65-F5344CB8AC3E}">
        <p14:creationId xmlns:p14="http://schemas.microsoft.com/office/powerpoint/2010/main" val="115781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02C9-DF86-AF46-9493-FC9AA40C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Vorteile der Umgebung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207A-EFF1-E441-8386-DDBDBDA9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Sicherheitsfeatures:</a:t>
            </a:r>
          </a:p>
          <a:p>
            <a:pPr lvl="1"/>
            <a:r>
              <a:rPr lang="en-DE" dirty="0"/>
              <a:t>Abkapselung der einzelnen Services durch Container</a:t>
            </a:r>
          </a:p>
          <a:p>
            <a:pPr lvl="1"/>
            <a:r>
              <a:rPr lang="en-DE" dirty="0"/>
              <a:t>Verschlüsselte Kommunikation mit dem Webserver (Proxy)</a:t>
            </a:r>
          </a:p>
          <a:p>
            <a:pPr lvl="2"/>
            <a:r>
              <a:rPr lang="en-DE" dirty="0"/>
              <a:t>Anschließend ausschließlich netzwerkinterne Kommunikation</a:t>
            </a:r>
          </a:p>
          <a:p>
            <a:pPr lvl="1"/>
            <a:r>
              <a:rPr lang="en-DE" dirty="0"/>
              <a:t>Änderungen werden automatisch deployed</a:t>
            </a:r>
          </a:p>
          <a:p>
            <a:pPr lvl="2"/>
            <a:r>
              <a:rPr lang="en-DE" dirty="0"/>
              <a:t>Services sind immer up-to-date</a:t>
            </a:r>
          </a:p>
          <a:p>
            <a:r>
              <a:rPr lang="en-DE" dirty="0"/>
              <a:t>Skalierbarkeit der Container</a:t>
            </a:r>
          </a:p>
          <a:p>
            <a:r>
              <a:rPr lang="en-DE" dirty="0"/>
              <a:t>Ressourcenkontrolle</a:t>
            </a:r>
          </a:p>
          <a:p>
            <a:r>
              <a:rPr lang="en-DE" dirty="0"/>
              <a:t>Ausschließlich Open-Source-Software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0073-D30F-B94B-96AA-A0D78FBE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9804-257F-C446-9321-167D646D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8FF9-619A-6B4E-89F8-DDBFF03D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D8A6F6FF-F719-8C4B-AA91-04AE9824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601" y="2330005"/>
            <a:ext cx="1098995" cy="1098995"/>
          </a:xfrm>
          <a:prstGeom prst="rect">
            <a:avLst/>
          </a:prstGeom>
        </p:spPr>
      </p:pic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CF2CC8C3-5E72-6249-BBA8-AADAF60F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877" y="3886200"/>
            <a:ext cx="479996" cy="479996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9CE40931-EB2C-CF4E-B78A-210E3816B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3676" y="4328632"/>
            <a:ext cx="479995" cy="479995"/>
          </a:xfrm>
          <a:prstGeom prst="rect">
            <a:avLst/>
          </a:prstGeom>
        </p:spPr>
      </p:pic>
      <p:pic>
        <p:nvPicPr>
          <p:cNvPr id="15" name="Graphic 14" descr="Open hand with solid fill">
            <a:extLst>
              <a:ext uri="{FF2B5EF4-FFF2-40B4-BE49-F238E27FC236}">
                <a16:creationId xmlns:a16="http://schemas.microsoft.com/office/drawing/2014/main" id="{13B2F20A-CB55-994F-A398-091D05998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6027" y="4755933"/>
            <a:ext cx="546943" cy="5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052E-46D9-9942-9AD4-CBFCC1F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Virtualisierungsebenen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D636-2F0A-9243-808A-93D8CDD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396C-5DE1-DE4A-8095-9B276F64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08AA-F186-FF40-8B6E-7E52FA31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E21178-2E5C-404F-80D9-EBC87C604311}"/>
              </a:ext>
            </a:extLst>
          </p:cNvPr>
          <p:cNvSpPr/>
          <p:nvPr/>
        </p:nvSpPr>
        <p:spPr>
          <a:xfrm>
            <a:off x="1010991" y="4340185"/>
            <a:ext cx="9929612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KVM: LXD-Umgebung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4BB1E-EC18-B048-B2B9-F98F085D58EC}"/>
              </a:ext>
            </a:extLst>
          </p:cNvPr>
          <p:cNvSpPr/>
          <p:nvPr/>
        </p:nvSpPr>
        <p:spPr>
          <a:xfrm>
            <a:off x="1010991" y="3122818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Docker 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C482F-D833-234B-A286-FB0AB9C060C7}"/>
              </a:ext>
            </a:extLst>
          </p:cNvPr>
          <p:cNvSpPr/>
          <p:nvPr/>
        </p:nvSpPr>
        <p:spPr>
          <a:xfrm>
            <a:off x="3451539" y="3122817"/>
            <a:ext cx="2524258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Webserver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2D4C2-A74D-6747-B41B-2E3143FA3A31}"/>
              </a:ext>
            </a:extLst>
          </p:cNvPr>
          <p:cNvSpPr/>
          <p:nvPr/>
        </p:nvSpPr>
        <p:spPr>
          <a:xfrm>
            <a:off x="8554794" y="3122816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Redis-Server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8F022-F16F-8043-96CF-AA2569C8FADF}"/>
              </a:ext>
            </a:extLst>
          </p:cNvPr>
          <p:cNvSpPr/>
          <p:nvPr/>
        </p:nvSpPr>
        <p:spPr>
          <a:xfrm>
            <a:off x="6030536" y="3128938"/>
            <a:ext cx="246951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LXD: MariaDB-Server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7347F-B347-DF46-BFA5-B6228B3FF90C}"/>
              </a:ext>
            </a:extLst>
          </p:cNvPr>
          <p:cNvSpPr/>
          <p:nvPr/>
        </p:nvSpPr>
        <p:spPr>
          <a:xfrm>
            <a:off x="1010990" y="1905451"/>
            <a:ext cx="2385809" cy="1152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Docker Container: Anwendungen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40B58C-4312-1342-9B3A-346834DF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5338" y="3801817"/>
            <a:ext cx="477992" cy="410691"/>
          </a:xfrm>
          <a:prstGeom prst="rect">
            <a:avLst/>
          </a:prstGeom>
        </p:spPr>
      </p:pic>
      <p:pic>
        <p:nvPicPr>
          <p:cNvPr id="14" name="Picture 10" descr="Logo&#10;&#10;Description automatically generated">
            <a:extLst>
              <a:ext uri="{FF2B5EF4-FFF2-40B4-BE49-F238E27FC236}">
                <a16:creationId xmlns:a16="http://schemas.microsoft.com/office/drawing/2014/main" id="{6D3C310E-7E29-964B-A6AF-C6F1B278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02" y="3672866"/>
            <a:ext cx="846619" cy="634964"/>
          </a:xfrm>
          <a:prstGeom prst="rect">
            <a:avLst/>
          </a:prstGeom>
        </p:spPr>
      </p:pic>
      <p:pic>
        <p:nvPicPr>
          <p:cNvPr id="15" name="Picture 5" descr="Icon&#10;&#10;Description automatically generated">
            <a:extLst>
              <a:ext uri="{FF2B5EF4-FFF2-40B4-BE49-F238E27FC236}">
                <a16:creationId xmlns:a16="http://schemas.microsoft.com/office/drawing/2014/main" id="{B2F1F9DC-0271-D94A-AFF3-C9DF5BBD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88" y="2602487"/>
            <a:ext cx="392538" cy="391230"/>
          </a:xfrm>
          <a:prstGeom prst="rect">
            <a:avLst/>
          </a:prstGeom>
        </p:spPr>
      </p:pic>
      <p:pic>
        <p:nvPicPr>
          <p:cNvPr id="16" name="Picture 4" descr="Docker Logos | Docker">
            <a:extLst>
              <a:ext uri="{FF2B5EF4-FFF2-40B4-BE49-F238E27FC236}">
                <a16:creationId xmlns:a16="http://schemas.microsoft.com/office/drawing/2014/main" id="{B79B4865-87DE-744D-863B-F2A85C03B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2750510" y="3801816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4DAF69-97C7-6A4F-9EBC-3D5D1E5C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5" y="3413362"/>
            <a:ext cx="439708" cy="7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etting started | LXD">
            <a:extLst>
              <a:ext uri="{FF2B5EF4-FFF2-40B4-BE49-F238E27FC236}">
                <a16:creationId xmlns:a16="http://schemas.microsoft.com/office/drawing/2014/main" id="{4BBDDE0E-1765-7F47-A374-3EB32D8A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564" y="4616648"/>
            <a:ext cx="798676" cy="7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>
            <a:extLst>
              <a:ext uri="{FF2B5EF4-FFF2-40B4-BE49-F238E27FC236}">
                <a16:creationId xmlns:a16="http://schemas.microsoft.com/office/drawing/2014/main" id="{18F7AD93-6055-1540-9D1A-48705129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8068" y="4778750"/>
            <a:ext cx="412302" cy="354250"/>
          </a:xfrm>
          <a:prstGeom prst="rect">
            <a:avLst/>
          </a:prstGeom>
        </p:spPr>
      </p:pic>
      <p:pic>
        <p:nvPicPr>
          <p:cNvPr id="62" name="Picture 10" descr="Logo&#10;&#10;Description automatically generated">
            <a:extLst>
              <a:ext uri="{FF2B5EF4-FFF2-40B4-BE49-F238E27FC236}">
                <a16:creationId xmlns:a16="http://schemas.microsoft.com/office/drawing/2014/main" id="{21C13FFF-DF5C-0549-8C46-3B86866E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1" y="3542159"/>
            <a:ext cx="945701" cy="7092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FA77AC-4D05-4147-BD47-8C3CE3C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745"/>
          </a:xfrm>
        </p:spPr>
        <p:txBody>
          <a:bodyPr>
            <a:normAutofit/>
          </a:bodyPr>
          <a:lstStyle/>
          <a:p>
            <a:r>
              <a:rPr lang="en-DE" sz="2500" dirty="0"/>
              <a:t>Kommunikation bei einer Anfrage an das Privatkundenbroker-Backend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62ECC6-BC0B-AF4E-8EA1-98D98B7B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042" y="6106506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D72B32-EB8D-CF4B-8694-79973561E777}"/>
              </a:ext>
            </a:extLst>
          </p:cNvPr>
          <p:cNvSpPr/>
          <p:nvPr/>
        </p:nvSpPr>
        <p:spPr>
          <a:xfrm>
            <a:off x="66406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Webbrowser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1C8A0F-30CA-E149-8CE9-2616A71E048E}"/>
              </a:ext>
            </a:extLst>
          </p:cNvPr>
          <p:cNvSpPr/>
          <p:nvPr/>
        </p:nvSpPr>
        <p:spPr>
          <a:xfrm>
            <a:off x="4017137" y="1796605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Webserver</a:t>
            </a:r>
          </a:p>
          <a:p>
            <a:pPr algn="ctr"/>
            <a:r>
              <a:rPr lang="en-DE" dirty="0"/>
              <a:t>(Proxy)</a:t>
            </a:r>
          </a:p>
          <a:p>
            <a:pPr algn="ctr"/>
            <a:r>
              <a:rPr lang="en-DE" dirty="0"/>
              <a:t>(10.58.239.54)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B3F3B9-3F74-0447-B40F-886DB712BF0F}"/>
              </a:ext>
            </a:extLst>
          </p:cNvPr>
          <p:cNvSpPr/>
          <p:nvPr/>
        </p:nvSpPr>
        <p:spPr>
          <a:xfrm>
            <a:off x="7118799" y="1796605"/>
            <a:ext cx="4356278" cy="30844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6027E-8496-144D-AFCA-255C9D2498B7}"/>
              </a:ext>
            </a:extLst>
          </p:cNvPr>
          <p:cNvSpPr/>
          <p:nvPr/>
        </p:nvSpPr>
        <p:spPr>
          <a:xfrm>
            <a:off x="3586766" y="1435998"/>
            <a:ext cx="8276020" cy="45335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9A083D-4786-0A4C-B1DB-D3E59A065521}"/>
              </a:ext>
            </a:extLst>
          </p:cNvPr>
          <p:cNvSpPr/>
          <p:nvPr/>
        </p:nvSpPr>
        <p:spPr>
          <a:xfrm>
            <a:off x="3739166" y="1588398"/>
            <a:ext cx="7941974" cy="39237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7775B-D616-6941-9719-4C8808AA0785}"/>
              </a:ext>
            </a:extLst>
          </p:cNvPr>
          <p:cNvSpPr txBox="1"/>
          <p:nvPr/>
        </p:nvSpPr>
        <p:spPr>
          <a:xfrm>
            <a:off x="7633656" y="5554905"/>
            <a:ext cx="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KVM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4DE407-DB72-404F-9619-6A97806A8F25}"/>
              </a:ext>
            </a:extLst>
          </p:cNvPr>
          <p:cNvSpPr txBox="1"/>
          <p:nvPr/>
        </p:nvSpPr>
        <p:spPr>
          <a:xfrm>
            <a:off x="6542143" y="5152145"/>
            <a:ext cx="283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LXD (</a:t>
            </a:r>
            <a:r>
              <a:rPr lang="en-US" dirty="0"/>
              <a:t>185.244.192.149)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7117A-ABD4-9F43-BB34-607C3DCD7D66}"/>
              </a:ext>
            </a:extLst>
          </p:cNvPr>
          <p:cNvSpPr txBox="1"/>
          <p:nvPr/>
        </p:nvSpPr>
        <p:spPr>
          <a:xfrm>
            <a:off x="8143865" y="4422128"/>
            <a:ext cx="243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Docker (</a:t>
            </a:r>
            <a:r>
              <a:rPr lang="en-US" dirty="0"/>
              <a:t>10.58.239.19)</a:t>
            </a:r>
            <a:endParaRPr lang="en-DE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734805-5335-0B48-BE2F-0F409405E000}"/>
              </a:ext>
            </a:extLst>
          </p:cNvPr>
          <p:cNvSpPr/>
          <p:nvPr/>
        </p:nvSpPr>
        <p:spPr>
          <a:xfrm>
            <a:off x="739677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Börse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DABCFD-0A1F-7A41-A494-619B42A59CF6}"/>
              </a:ext>
            </a:extLst>
          </p:cNvPr>
          <p:cNvSpPr/>
          <p:nvPr/>
        </p:nvSpPr>
        <p:spPr>
          <a:xfrm>
            <a:off x="7396771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Privatkunden-broker-Backend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DB3D1F-11F0-1C4B-B9AB-A6B1DF5FE6EB}"/>
              </a:ext>
            </a:extLst>
          </p:cNvPr>
          <p:cNvSpPr/>
          <p:nvPr/>
        </p:nvSpPr>
        <p:spPr>
          <a:xfrm>
            <a:off x="9362411" y="3257565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Watchtower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BED4A0-548C-7B4F-A14E-77F2C1B0FCD1}"/>
              </a:ext>
            </a:extLst>
          </p:cNvPr>
          <p:cNvSpPr/>
          <p:nvPr/>
        </p:nvSpPr>
        <p:spPr>
          <a:xfrm>
            <a:off x="4017137" y="4226347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Redis-Server</a:t>
            </a:r>
          </a:p>
          <a:p>
            <a:pPr algn="ctr"/>
            <a:r>
              <a:rPr lang="en-DE" dirty="0"/>
              <a:t>(10.58.239.74)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D5939C-8D95-1443-A993-992A659FD026}"/>
              </a:ext>
            </a:extLst>
          </p:cNvPr>
          <p:cNvSpPr/>
          <p:nvPr/>
        </p:nvSpPr>
        <p:spPr>
          <a:xfrm>
            <a:off x="4017137" y="3172359"/>
            <a:ext cx="2091744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MariaDB-Server</a:t>
            </a:r>
          </a:p>
          <a:p>
            <a:pPr algn="ctr"/>
            <a:r>
              <a:rPr lang="en-DE" dirty="0"/>
              <a:t>(10.58.239.143)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00412-F380-4F4C-A544-EA4A4D07DB0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755811" y="2279563"/>
            <a:ext cx="1261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1FFB35-00C4-D44A-A98E-09F0824B7A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08881" y="2279563"/>
            <a:ext cx="1287890" cy="28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701731-BCFB-8943-85BA-EB07FF5767B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6108881" y="2833583"/>
            <a:ext cx="1287890" cy="8217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755235-4E11-3A41-B5A5-DC2ECA53A70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295609" y="3045489"/>
            <a:ext cx="0" cy="2120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F48492-71E6-AB47-8901-6CAB9A4C008E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6108881" y="3740523"/>
            <a:ext cx="1287890" cy="96878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FFD103-0865-F446-8F95-3DDFC9679091}"/>
              </a:ext>
            </a:extLst>
          </p:cNvPr>
          <p:cNvSpPr txBox="1"/>
          <p:nvPr/>
        </p:nvSpPr>
        <p:spPr>
          <a:xfrm>
            <a:off x="2834663" y="1964029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https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02E95BE-EA9D-D648-A827-797A806C4BCC}"/>
              </a:ext>
            </a:extLst>
          </p:cNvPr>
          <p:cNvSpPr/>
          <p:nvPr/>
        </p:nvSpPr>
        <p:spPr>
          <a:xfrm>
            <a:off x="9362412" y="2079573"/>
            <a:ext cx="1797675" cy="965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Privatkunden-broker-Frontend</a:t>
            </a:r>
          </a:p>
        </p:txBody>
      </p:sp>
      <p:pic>
        <p:nvPicPr>
          <p:cNvPr id="54" name="Graphic 53" descr="Lock with solid fill">
            <a:extLst>
              <a:ext uri="{FF2B5EF4-FFF2-40B4-BE49-F238E27FC236}">
                <a16:creationId xmlns:a16="http://schemas.microsoft.com/office/drawing/2014/main" id="{00CBB82B-21C4-8A48-835F-04F5222D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6474" y="1908222"/>
            <a:ext cx="371341" cy="371341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2C8E0248-0131-6947-8512-2FB07B55B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279" y="2266319"/>
            <a:ext cx="457200" cy="45720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ED43C986-AEB5-2542-ABA5-47799DE3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96" y="2017022"/>
            <a:ext cx="338106" cy="5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ocker Logos | Docker">
            <a:extLst>
              <a:ext uri="{FF2B5EF4-FFF2-40B4-BE49-F238E27FC236}">
                <a16:creationId xmlns:a16="http://schemas.microsoft.com/office/drawing/2014/main" id="{0200D1BC-C357-DF4F-93D4-C781265B2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75"/>
          <a:stretch/>
        </p:blipFill>
        <p:spPr bwMode="auto">
          <a:xfrm>
            <a:off x="10520228" y="4316227"/>
            <a:ext cx="623756" cy="4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Getting started | LXD">
            <a:extLst>
              <a:ext uri="{FF2B5EF4-FFF2-40B4-BE49-F238E27FC236}">
                <a16:creationId xmlns:a16="http://schemas.microsoft.com/office/drawing/2014/main" id="{66A51BA6-735B-FB4D-BEF4-D97A04EA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479" y="5008077"/>
            <a:ext cx="475387" cy="4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82E278A-84A4-4040-9CC7-A1560291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077" y="5563230"/>
            <a:ext cx="1048667" cy="3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Ermöglicht die freie Wahl der Programmiersprache und des Frameworks</a:t>
            </a:r>
          </a:p>
          <a:p>
            <a:pPr lvl="1"/>
            <a:r>
              <a:rPr lang="de-DE" dirty="0"/>
              <a:t>Abstraktion mittels </a:t>
            </a:r>
            <a:r>
              <a:rPr lang="de-DE" dirty="0" err="1"/>
              <a:t>Dockerfile</a:t>
            </a:r>
            <a:endParaRPr lang="de-DE" dirty="0"/>
          </a:p>
          <a:p>
            <a:endParaRPr lang="de-DE" dirty="0"/>
          </a:p>
          <a:p>
            <a:r>
              <a:rPr lang="de-DE" dirty="0"/>
              <a:t>Einheitliche API zum bereitstellen vorhanden</a:t>
            </a:r>
          </a:p>
          <a:p>
            <a:endParaRPr lang="de-DE" dirty="0"/>
          </a:p>
          <a:p>
            <a:r>
              <a:rPr lang="de-DE" dirty="0"/>
              <a:t>Realisierung eines „</a:t>
            </a:r>
            <a:r>
              <a:rPr lang="de-DE" dirty="0" err="1"/>
              <a:t>lightweight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“ innerhalb des Projekts</a:t>
            </a:r>
          </a:p>
          <a:p>
            <a:endParaRPr lang="de-DE" dirty="0"/>
          </a:p>
          <a:p>
            <a:r>
              <a:rPr lang="de-DE" dirty="0"/>
              <a:t>Verschiedenen Container-</a:t>
            </a:r>
            <a:r>
              <a:rPr lang="de-DE" dirty="0" err="1"/>
              <a:t>Engines</a:t>
            </a:r>
            <a:r>
              <a:rPr lang="de-DE" dirty="0"/>
              <a:t> verstehen Docker-Images</a:t>
            </a:r>
          </a:p>
          <a:p>
            <a:endParaRPr lang="de-DE" dirty="0"/>
          </a:p>
          <a:p>
            <a:r>
              <a:rPr lang="de-DE" dirty="0"/>
              <a:t>Mit Docker-Hub wird eine zentrale Image-Registry bereitgestellt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9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17F-1D38-8A47-81FA-9AE2C55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9264-1243-9643-97C3-7E8CFA30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Bauen eines Docker Container mittels Docker </a:t>
            </a:r>
            <a:r>
              <a:rPr lang="de-DE" dirty="0" err="1"/>
              <a:t>Buildx</a:t>
            </a:r>
            <a:br>
              <a:rPr lang="de-DE" dirty="0"/>
            </a:br>
            <a:endParaRPr lang="de-DE" dirty="0"/>
          </a:p>
          <a:p>
            <a:r>
              <a:rPr lang="de-DE" dirty="0"/>
              <a:t>Bereitstellen der Images in einer Image-Registry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Automatisiertes </a:t>
            </a:r>
            <a:r>
              <a:rPr lang="de-DE" dirty="0" err="1"/>
              <a:t>Deployment</a:t>
            </a:r>
            <a:r>
              <a:rPr lang="de-DE" dirty="0"/>
              <a:t> mittels </a:t>
            </a:r>
            <a:r>
              <a:rPr lang="de-DE" dirty="0" err="1"/>
              <a:t>Watchtower</a:t>
            </a:r>
            <a:br>
              <a:rPr lang="de-DE" dirty="0"/>
            </a:br>
            <a:endParaRPr lang="de-DE" dirty="0"/>
          </a:p>
          <a:p>
            <a:r>
              <a:rPr lang="de-DE" dirty="0"/>
              <a:t>Können um automatisierte Tests etc. erweitert werden</a:t>
            </a:r>
          </a:p>
          <a:p>
            <a:endParaRPr lang="de-DE" dirty="0"/>
          </a:p>
          <a:p>
            <a:r>
              <a:rPr lang="de-DE" dirty="0"/>
              <a:t>Vorteil von Docker und Actions liegt in völliger Plattformunabhängigkeit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85FA-8B1F-6A40-AD0D-9066754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9CDA-51F9-784B-BBEF-ADDA0575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21AB-A240-714E-BA75-5842C6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Apollo 13 Views of the Moon in 4K_1080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F8FC924-B070-4FFA-AF57-832F5E544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50277"/>
            <a:ext cx="5967046" cy="51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66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83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3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834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7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8" y="6563971"/>
            <a:ext cx="59747" cy="56262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9" y="6563971"/>
            <a:ext cx="59747" cy="56262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84" y="5289229"/>
            <a:ext cx="59747" cy="56262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400" y="6858000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5B15D755-7DF4-48AC-B5FE-5CCECA8CEE05}"/>
              </a:ext>
            </a:extLst>
          </p:cNvPr>
          <p:cNvSpPr txBox="1"/>
          <p:nvPr/>
        </p:nvSpPr>
        <p:spPr>
          <a:xfrm>
            <a:off x="12236932" y="2758687"/>
            <a:ext cx="390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Biome" panose="020B0502040204020203" pitchFamily="34" charset="0"/>
              </a:rPr>
              <a:t>Team Börse 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EF56B358-9F00-44E5-B28B-9670EE5A886E}"/>
              </a:ext>
            </a:extLst>
          </p:cNvPr>
          <p:cNvSpPr txBox="1"/>
          <p:nvPr/>
        </p:nvSpPr>
        <p:spPr>
          <a:xfrm>
            <a:off x="12567107" y="3829037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Zwischenpräsentation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49E1B0E-82B0-45B3-89CC-AFD4965B2BB3}"/>
              </a:ext>
            </a:extLst>
          </p:cNvPr>
          <p:cNvSpPr txBox="1"/>
          <p:nvPr/>
        </p:nvSpPr>
        <p:spPr>
          <a:xfrm>
            <a:off x="12278349" y="5901347"/>
            <a:ext cx="719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9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814931" y="2312187"/>
            <a:ext cx="59747" cy="56262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519986" y="2471135"/>
            <a:ext cx="48551" cy="45719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900606" y="1757261"/>
            <a:ext cx="48551" cy="45719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93" y="3944600"/>
            <a:ext cx="59747" cy="5626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159729" y="4596797"/>
            <a:ext cx="48551" cy="45719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62028" y="1363891"/>
            <a:ext cx="48551" cy="45719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296128" y="576094"/>
            <a:ext cx="48551" cy="45719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915071" y="732505"/>
            <a:ext cx="48551" cy="4571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49" y="3114953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60BDE589-159B-49C4-A3F2-9D485160B72F}"/>
              </a:ext>
            </a:extLst>
          </p:cNvPr>
          <p:cNvSpPr txBox="1"/>
          <p:nvPr/>
        </p:nvSpPr>
        <p:spPr>
          <a:xfrm>
            <a:off x="8306620" y="2758687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1B45528B-B330-4840-AB2D-6C689F605475}"/>
              </a:ext>
            </a:extLst>
          </p:cNvPr>
          <p:cNvSpPr txBox="1"/>
          <p:nvPr/>
        </p:nvSpPr>
        <p:spPr>
          <a:xfrm>
            <a:off x="8957633" y="3604449"/>
            <a:ext cx="386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Abschlusspräsentation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5714A738-CB0E-47E0-A60B-FC8886EA0BEB}"/>
              </a:ext>
            </a:extLst>
          </p:cNvPr>
          <p:cNvSpPr txBox="1"/>
          <p:nvPr/>
        </p:nvSpPr>
        <p:spPr>
          <a:xfrm>
            <a:off x="12278349" y="5901347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7FB9-4BEC-48CA-99FD-F2F8633A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9937D-EF4D-4B2E-B1FE-1FB5F62E3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/>
              <a:t>Grundlagen Aktienhandel</a:t>
            </a:r>
          </a:p>
          <a:p>
            <a:r>
              <a:rPr lang="de-DE" sz="2000" dirty="0"/>
              <a:t>Geschäftsprozess</a:t>
            </a:r>
            <a:endParaRPr lang="de-DE" dirty="0"/>
          </a:p>
          <a:p>
            <a:r>
              <a:rPr lang="de-DE" sz="2000" dirty="0"/>
              <a:t>Schnittstellen</a:t>
            </a:r>
          </a:p>
          <a:p>
            <a:r>
              <a:rPr lang="de-DE" sz="2000" dirty="0"/>
              <a:t>Organisation Gesamtprojekt</a:t>
            </a:r>
          </a:p>
          <a:p>
            <a:r>
              <a:rPr lang="de-DE" sz="2000" dirty="0"/>
              <a:t>Serverlandschaft und CI/CD</a:t>
            </a:r>
          </a:p>
          <a:p>
            <a:r>
              <a:rPr lang="de-DE" sz="2000" dirty="0"/>
              <a:t>Vorstellung der einzelnen Gruppen</a:t>
            </a:r>
          </a:p>
          <a:p>
            <a:pPr lvl="1"/>
            <a:r>
              <a:rPr lang="de-DE" sz="1800" dirty="0"/>
              <a:t>Börse</a:t>
            </a:r>
          </a:p>
          <a:p>
            <a:pPr lvl="1"/>
            <a:r>
              <a:rPr lang="de-DE" sz="1800" dirty="0"/>
              <a:t>Privatkundenbroker</a:t>
            </a:r>
          </a:p>
          <a:p>
            <a:pPr lvl="1"/>
            <a:r>
              <a:rPr lang="de-DE" sz="1800" dirty="0"/>
              <a:t>Geschäftskundenbroker</a:t>
            </a:r>
          </a:p>
          <a:p>
            <a:pPr lvl="1"/>
            <a:r>
              <a:rPr lang="de-DE" sz="1800" dirty="0"/>
              <a:t>Simulation</a:t>
            </a:r>
          </a:p>
          <a:p>
            <a:r>
              <a:rPr lang="de-DE" sz="2100" dirty="0"/>
              <a:t>Zeitlicher Aufwand Gesamtprojekt</a:t>
            </a:r>
          </a:p>
          <a:p>
            <a:r>
              <a:rPr lang="de-DE" sz="2000" dirty="0"/>
              <a:t>Reflexion des Projekts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43E5C-4EFA-4BA8-B601-A8FAA16A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B0261-4ADD-4D32-A5B1-5BBF7463BEF8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F8648-C3FB-4557-B279-4253D2C8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E2A428-7373-4002-824F-6DF0895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FF8CB0A-B152-435A-A367-8D22185E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2231">
            <a:off x="219362" y="1274163"/>
            <a:ext cx="5970486" cy="5051426"/>
          </a:xfrm>
          <a:prstGeom prst="rect">
            <a:avLst/>
          </a:prstGeom>
          <a:effectLst/>
        </p:spPr>
      </p:pic>
      <p:pic>
        <p:nvPicPr>
          <p:cNvPr id="7" name="Grafik 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1F3DF39-B391-4361-994F-449997895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65">
            <a:off x="2350966" y="4161050"/>
            <a:ext cx="53299" cy="50190"/>
          </a:xfrm>
          <a:prstGeom prst="rect">
            <a:avLst/>
          </a:prstGeom>
        </p:spPr>
      </p:pic>
      <p:pic>
        <p:nvPicPr>
          <p:cNvPr id="4" name="Grafik 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B52DA50-EA1E-4E9F-BB63-D79C7423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2" y="4648360"/>
            <a:ext cx="59747" cy="56262"/>
          </a:xfrm>
          <a:prstGeom prst="rect">
            <a:avLst/>
          </a:prstGeom>
        </p:spPr>
      </p:pic>
      <p:pic>
        <p:nvPicPr>
          <p:cNvPr id="13" name="Grafik 1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5CC6602-71E6-4941-88DE-607E5C4D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30" y="4399059"/>
            <a:ext cx="59747" cy="56262"/>
          </a:xfrm>
          <a:prstGeom prst="rect">
            <a:avLst/>
          </a:prstGeom>
        </p:spPr>
      </p:pic>
      <p:pic>
        <p:nvPicPr>
          <p:cNvPr id="14" name="Grafik 1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A28B237-7611-4B08-9E93-1CAC90ED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37">
            <a:off x="3503628" y="2447905"/>
            <a:ext cx="2003341" cy="1886487"/>
          </a:xfrm>
          <a:prstGeom prst="rect">
            <a:avLst/>
          </a:prstGeom>
        </p:spPr>
      </p:pic>
      <p:pic>
        <p:nvPicPr>
          <p:cNvPr id="19" name="Grafik 1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5E4B6E-1AAB-4142-B8C3-E601234C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740917" y="1631889"/>
            <a:ext cx="3014552" cy="2838712"/>
          </a:xfrm>
          <a:prstGeom prst="rect">
            <a:avLst/>
          </a:prstGeom>
        </p:spPr>
      </p:pic>
      <p:pic>
        <p:nvPicPr>
          <p:cNvPr id="20" name="Grafik 1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EC7DDED-AB36-40E4-936F-9B2EF3CE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195267" y="782701"/>
            <a:ext cx="48551" cy="45719"/>
          </a:xfrm>
          <a:prstGeom prst="rect">
            <a:avLst/>
          </a:prstGeom>
        </p:spPr>
      </p:pic>
      <p:pic>
        <p:nvPicPr>
          <p:cNvPr id="21" name="Grafik 2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B8AD1E-8180-461E-87C3-266DC65D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289225" y="1757262"/>
            <a:ext cx="48551" cy="45719"/>
          </a:xfrm>
          <a:prstGeom prst="rect">
            <a:avLst/>
          </a:prstGeom>
        </p:spPr>
      </p:pic>
      <p:pic>
        <p:nvPicPr>
          <p:cNvPr id="22" name="Grafik 2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0202D9E-40A8-4D7A-8569-A3433DF5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11115" y="2735828"/>
            <a:ext cx="48551" cy="45719"/>
          </a:xfrm>
          <a:prstGeom prst="rect">
            <a:avLst/>
          </a:prstGeom>
        </p:spPr>
      </p:pic>
      <p:pic>
        <p:nvPicPr>
          <p:cNvPr id="23" name="Grafik 2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AAE114C-5D4B-4735-89EB-26E7E95A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6813">
            <a:off x="5062865" y="1326042"/>
            <a:ext cx="1224714" cy="1153276"/>
          </a:xfrm>
          <a:prstGeom prst="rect">
            <a:avLst/>
          </a:prstGeom>
        </p:spPr>
      </p:pic>
      <p:pic>
        <p:nvPicPr>
          <p:cNvPr id="24" name="Grafik 2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8D5F52B-FC21-4713-B8CE-3479FB39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5839481" y="1308082"/>
            <a:ext cx="48551" cy="45719"/>
          </a:xfrm>
          <a:prstGeom prst="rect">
            <a:avLst/>
          </a:prstGeom>
        </p:spPr>
      </p:pic>
      <p:pic>
        <p:nvPicPr>
          <p:cNvPr id="25" name="Grafik 2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B6AF7CD-8AD0-47CF-A8EA-D121BB30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52033" y="998527"/>
            <a:ext cx="48551" cy="45719"/>
          </a:xfrm>
          <a:prstGeom prst="rect">
            <a:avLst/>
          </a:prstGeom>
        </p:spPr>
      </p:pic>
      <p:pic>
        <p:nvPicPr>
          <p:cNvPr id="26" name="Grafik 2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7F3316F-2B2E-4D8A-AD25-342E83CA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814210" y="939112"/>
            <a:ext cx="48551" cy="45719"/>
          </a:xfrm>
          <a:prstGeom prst="rect">
            <a:avLst/>
          </a:prstGeom>
        </p:spPr>
      </p:pic>
      <p:pic>
        <p:nvPicPr>
          <p:cNvPr id="27" name="Grafik 2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986F179-050D-45E6-A42F-F3AB11B4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13157" y="405713"/>
            <a:ext cx="48551" cy="45719"/>
          </a:xfrm>
          <a:prstGeom prst="rect">
            <a:avLst/>
          </a:prstGeom>
        </p:spPr>
      </p:pic>
      <p:pic>
        <p:nvPicPr>
          <p:cNvPr id="28" name="Grafik 2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27E54F-7878-4B23-A997-96537FCB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106978" y="149039"/>
            <a:ext cx="48551" cy="45719"/>
          </a:xfrm>
          <a:prstGeom prst="rect">
            <a:avLst/>
          </a:prstGeom>
        </p:spPr>
      </p:pic>
      <p:pic>
        <p:nvPicPr>
          <p:cNvPr id="29" name="Grafik 2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B82A07-754B-4563-B751-04E969C7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1" y="3898881"/>
            <a:ext cx="48551" cy="45719"/>
          </a:xfrm>
          <a:prstGeom prst="rect">
            <a:avLst/>
          </a:prstGeom>
        </p:spPr>
      </p:pic>
      <p:pic>
        <p:nvPicPr>
          <p:cNvPr id="30" name="Grafik 2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B0CEE6-144F-4342-88E7-E032B430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327791" y="3130418"/>
            <a:ext cx="59747" cy="56262"/>
          </a:xfrm>
          <a:prstGeom prst="rect">
            <a:avLst/>
          </a:prstGeom>
        </p:spPr>
      </p:pic>
      <p:pic>
        <p:nvPicPr>
          <p:cNvPr id="31" name="Grafik 3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4D43FA2-3F9E-4D3E-A489-41448017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383">
            <a:off x="4999501" y="3170441"/>
            <a:ext cx="59747" cy="56262"/>
          </a:xfrm>
          <a:prstGeom prst="rect">
            <a:avLst/>
          </a:prstGeom>
        </p:spPr>
      </p:pic>
      <p:pic>
        <p:nvPicPr>
          <p:cNvPr id="32" name="Grafik 3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E5BBD79-3CE1-4FD8-8699-0C35539B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24" y="4872950"/>
            <a:ext cx="59747" cy="56262"/>
          </a:xfrm>
          <a:prstGeom prst="rect">
            <a:avLst/>
          </a:prstGeom>
        </p:spPr>
      </p:pic>
      <p:pic>
        <p:nvPicPr>
          <p:cNvPr id="33" name="Grafik 3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26D399D-BFCB-40DD-9878-1488301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5" y="5278013"/>
            <a:ext cx="59747" cy="56262"/>
          </a:xfrm>
          <a:prstGeom prst="rect">
            <a:avLst/>
          </a:prstGeom>
        </p:spPr>
      </p:pic>
      <p:pic>
        <p:nvPicPr>
          <p:cNvPr id="34" name="Grafik 3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56197B3-DFAE-4123-82D0-D4D85C8CF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618">
            <a:off x="2302612" y="2704994"/>
            <a:ext cx="2076004" cy="1954912"/>
          </a:xfrm>
          <a:prstGeom prst="rect">
            <a:avLst/>
          </a:prstGeom>
        </p:spPr>
      </p:pic>
      <p:pic>
        <p:nvPicPr>
          <p:cNvPr id="35" name="Grafik 3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156044-744A-44F5-A46C-D473DD53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67" y="3908608"/>
            <a:ext cx="59747" cy="56262"/>
          </a:xfrm>
          <a:prstGeom prst="rect">
            <a:avLst/>
          </a:prstGeom>
        </p:spPr>
      </p:pic>
      <p:pic>
        <p:nvPicPr>
          <p:cNvPr id="36" name="Grafik 3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1C8712-6FE0-4D01-A0EC-34EC6646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77" y="5221751"/>
            <a:ext cx="59747" cy="56262"/>
          </a:xfrm>
          <a:prstGeom prst="rect">
            <a:avLst/>
          </a:prstGeom>
        </p:spPr>
      </p:pic>
      <p:pic>
        <p:nvPicPr>
          <p:cNvPr id="37" name="Grafik 3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D2E0CE2-49A3-4F15-B8F0-74DF83E29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3" y="4816688"/>
            <a:ext cx="59747" cy="56262"/>
          </a:xfrm>
          <a:prstGeom prst="rect">
            <a:avLst/>
          </a:prstGeom>
        </p:spPr>
      </p:pic>
      <p:pic>
        <p:nvPicPr>
          <p:cNvPr id="38" name="Grafik 3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8535924-34A8-460F-A69E-115508BE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324">
            <a:off x="-288051" y="5885165"/>
            <a:ext cx="1190349" cy="1120917"/>
          </a:xfrm>
          <a:prstGeom prst="rect">
            <a:avLst/>
          </a:prstGeom>
        </p:spPr>
      </p:pic>
      <p:pic>
        <p:nvPicPr>
          <p:cNvPr id="39" name="Grafik 3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F2CF4BE-0430-41CB-ADE1-2BB46899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525">
            <a:off x="771627" y="5328508"/>
            <a:ext cx="1346829" cy="1268270"/>
          </a:xfrm>
          <a:prstGeom prst="rect">
            <a:avLst/>
          </a:prstGeom>
        </p:spPr>
      </p:pic>
      <p:pic>
        <p:nvPicPr>
          <p:cNvPr id="40" name="Grafik 3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CC354769-5CF5-4540-BFD1-25387DB87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2" y="5833869"/>
            <a:ext cx="59747" cy="56262"/>
          </a:xfrm>
          <a:prstGeom prst="rect">
            <a:avLst/>
          </a:prstGeom>
        </p:spPr>
      </p:pic>
      <p:pic>
        <p:nvPicPr>
          <p:cNvPr id="41" name="Grafik 4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0FF05-857E-406A-A517-17CAA05B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7" y="5845085"/>
            <a:ext cx="59747" cy="56262"/>
          </a:xfrm>
          <a:prstGeom prst="rect">
            <a:avLst/>
          </a:prstGeom>
        </p:spPr>
      </p:pic>
      <p:pic>
        <p:nvPicPr>
          <p:cNvPr id="42" name="Grafik 4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0997F3D-AFA4-42D9-B7CD-36493E92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91" y="4953932"/>
            <a:ext cx="929470" cy="875255"/>
          </a:xfrm>
          <a:prstGeom prst="rect">
            <a:avLst/>
          </a:prstGeom>
        </p:spPr>
      </p:pic>
      <p:pic>
        <p:nvPicPr>
          <p:cNvPr id="43" name="Grafik 4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5248FC-6A1F-4CFD-B9EB-04124038F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490174" y="1071767"/>
            <a:ext cx="48551" cy="45719"/>
          </a:xfrm>
          <a:prstGeom prst="rect">
            <a:avLst/>
          </a:prstGeom>
        </p:spPr>
      </p:pic>
      <p:pic>
        <p:nvPicPr>
          <p:cNvPr id="44" name="Grafik 4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F91A603-659D-4443-81BE-BF737A310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134388" y="1597148"/>
            <a:ext cx="48551" cy="45719"/>
          </a:xfrm>
          <a:prstGeom prst="rect">
            <a:avLst/>
          </a:prstGeom>
        </p:spPr>
      </p:pic>
      <p:pic>
        <p:nvPicPr>
          <p:cNvPr id="45" name="Grafik 4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FD0EF51-A96F-43D6-9EC2-72F72F5F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46940" y="1287593"/>
            <a:ext cx="48551" cy="45719"/>
          </a:xfrm>
          <a:prstGeom prst="rect">
            <a:avLst/>
          </a:prstGeom>
        </p:spPr>
      </p:pic>
      <p:pic>
        <p:nvPicPr>
          <p:cNvPr id="46" name="Grafik 4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B475E4A-38DF-426E-8227-A69F4C99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109117" y="1228178"/>
            <a:ext cx="48551" cy="45719"/>
          </a:xfrm>
          <a:prstGeom prst="rect">
            <a:avLst/>
          </a:prstGeom>
        </p:spPr>
      </p:pic>
      <p:pic>
        <p:nvPicPr>
          <p:cNvPr id="47" name="Grafik 4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A2BE7DA-A950-4614-AA27-F8E5008B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08064" y="694779"/>
            <a:ext cx="48551" cy="45719"/>
          </a:xfrm>
          <a:prstGeom prst="rect">
            <a:avLst/>
          </a:prstGeom>
        </p:spPr>
      </p:pic>
      <p:pic>
        <p:nvPicPr>
          <p:cNvPr id="48" name="Grafik 4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6E377DC-47A8-4D19-AE2B-78DA3D68A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4401885" y="438105"/>
            <a:ext cx="48551" cy="45719"/>
          </a:xfrm>
          <a:prstGeom prst="rect">
            <a:avLst/>
          </a:prstGeom>
        </p:spPr>
      </p:pic>
      <p:pic>
        <p:nvPicPr>
          <p:cNvPr id="49" name="Grafik 4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D3463C9-36C6-4784-90B6-72AC6311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963" y="4380971"/>
            <a:ext cx="48551" cy="45719"/>
          </a:xfrm>
          <a:prstGeom prst="rect">
            <a:avLst/>
          </a:prstGeom>
        </p:spPr>
      </p:pic>
      <p:pic>
        <p:nvPicPr>
          <p:cNvPr id="50" name="Grafik 4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2A2A330-94E0-423E-96CD-1141E6D7C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7177" y="4906352"/>
            <a:ext cx="48551" cy="45719"/>
          </a:xfrm>
          <a:prstGeom prst="rect">
            <a:avLst/>
          </a:prstGeom>
        </p:spPr>
      </p:pic>
      <p:pic>
        <p:nvPicPr>
          <p:cNvPr id="51" name="Grafik 5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EADE0F9-5FC1-47FC-BBD4-4536CD4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71634" y="4025377"/>
            <a:ext cx="1342875" cy="1264545"/>
          </a:xfrm>
          <a:prstGeom prst="rect">
            <a:avLst/>
          </a:prstGeom>
        </p:spPr>
      </p:pic>
      <p:pic>
        <p:nvPicPr>
          <p:cNvPr id="52" name="Grafik 5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42EE56D-4A54-4416-8DA7-80A8243C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1906" y="4537382"/>
            <a:ext cx="48551" cy="45719"/>
          </a:xfrm>
          <a:prstGeom prst="rect">
            <a:avLst/>
          </a:prstGeom>
        </p:spPr>
      </p:pic>
      <p:pic>
        <p:nvPicPr>
          <p:cNvPr id="53" name="Grafik 5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FE8D3DF-DD1D-4CB8-93D7-489D7A5B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220853" y="4003983"/>
            <a:ext cx="48551" cy="45719"/>
          </a:xfrm>
          <a:prstGeom prst="rect">
            <a:avLst/>
          </a:prstGeom>
        </p:spPr>
      </p:pic>
      <p:pic>
        <p:nvPicPr>
          <p:cNvPr id="54" name="Grafik 5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B2D5BCC-EDB8-4D8A-A7F9-8D86DD7A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14674" y="3747309"/>
            <a:ext cx="48551" cy="45719"/>
          </a:xfrm>
          <a:prstGeom prst="rect">
            <a:avLst/>
          </a:prstGeom>
        </p:spPr>
      </p:pic>
      <p:pic>
        <p:nvPicPr>
          <p:cNvPr id="55" name="Grafik 5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E7C7C64-54BF-40C4-B810-9E197E2C4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444138" y="1740879"/>
            <a:ext cx="48551" cy="45719"/>
          </a:xfrm>
          <a:prstGeom prst="rect">
            <a:avLst/>
          </a:prstGeom>
        </p:spPr>
      </p:pic>
      <p:pic>
        <p:nvPicPr>
          <p:cNvPr id="56" name="Grafik 5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B43CFE8-458F-47F8-8A4B-4F2533C4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088352" y="2266260"/>
            <a:ext cx="48551" cy="45719"/>
          </a:xfrm>
          <a:prstGeom prst="rect">
            <a:avLst/>
          </a:prstGeom>
        </p:spPr>
      </p:pic>
      <p:pic>
        <p:nvPicPr>
          <p:cNvPr id="57" name="Grafik 5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8B309F2-1901-4740-8167-5D8B39661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7600904" y="1956705"/>
            <a:ext cx="48551" cy="45719"/>
          </a:xfrm>
          <a:prstGeom prst="rect">
            <a:avLst/>
          </a:prstGeom>
        </p:spPr>
      </p:pic>
      <p:pic>
        <p:nvPicPr>
          <p:cNvPr id="58" name="Grafik 5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626674AF-0E50-4311-8A2A-D0BBDBBA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063081" y="1897290"/>
            <a:ext cx="48551" cy="45719"/>
          </a:xfrm>
          <a:prstGeom prst="rect">
            <a:avLst/>
          </a:prstGeom>
        </p:spPr>
      </p:pic>
      <p:pic>
        <p:nvPicPr>
          <p:cNvPr id="59" name="Grafik 5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CA2B5B4-1D39-47D2-85B7-14609C48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387332" y="820325"/>
            <a:ext cx="1481254" cy="1394852"/>
          </a:xfrm>
          <a:prstGeom prst="rect">
            <a:avLst/>
          </a:prstGeom>
        </p:spPr>
      </p:pic>
      <p:pic>
        <p:nvPicPr>
          <p:cNvPr id="60" name="Grafik 5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AE1743-16B7-4A1B-8A6E-F66627BC7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355849" y="1107217"/>
            <a:ext cx="48551" cy="45719"/>
          </a:xfrm>
          <a:prstGeom prst="rect">
            <a:avLst/>
          </a:prstGeom>
        </p:spPr>
      </p:pic>
      <p:pic>
        <p:nvPicPr>
          <p:cNvPr id="61" name="Grafik 6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C0CB0F8-40E0-4C5C-9914-F65AF3B3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406">
            <a:off x="7214297" y="421887"/>
            <a:ext cx="1427096" cy="1343852"/>
          </a:xfrm>
          <a:prstGeom prst="rect">
            <a:avLst/>
          </a:prstGeom>
        </p:spPr>
      </p:pic>
      <p:pic>
        <p:nvPicPr>
          <p:cNvPr id="62" name="Grafik 6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1E20C83-EA75-42F6-BC26-7922E903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940342" y="1101475"/>
            <a:ext cx="48551" cy="45719"/>
          </a:xfrm>
          <a:prstGeom prst="rect">
            <a:avLst/>
          </a:prstGeom>
        </p:spPr>
      </p:pic>
      <p:pic>
        <p:nvPicPr>
          <p:cNvPr id="63" name="Grafik 6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FEE7354-CCDB-4E65-B22C-3E6ACC568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52894" y="791920"/>
            <a:ext cx="48551" cy="45719"/>
          </a:xfrm>
          <a:prstGeom prst="rect">
            <a:avLst/>
          </a:prstGeom>
        </p:spPr>
      </p:pic>
      <p:pic>
        <p:nvPicPr>
          <p:cNvPr id="64" name="Grafik 6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084736A-E344-40B6-9BF8-CBF3A33F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8434529" y="-386472"/>
            <a:ext cx="1613665" cy="1519539"/>
          </a:xfrm>
          <a:prstGeom prst="rect">
            <a:avLst/>
          </a:prstGeom>
        </p:spPr>
      </p:pic>
      <p:pic>
        <p:nvPicPr>
          <p:cNvPr id="65" name="Grafik 6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E907D40-321F-41C0-89D4-1B39278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514018" y="199106"/>
            <a:ext cx="48551" cy="45719"/>
          </a:xfrm>
          <a:prstGeom prst="rect">
            <a:avLst/>
          </a:prstGeom>
        </p:spPr>
      </p:pic>
      <p:pic>
        <p:nvPicPr>
          <p:cNvPr id="66" name="Grafik 6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3871DC2-C1B4-48AD-B102-740F67B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0207839" y="-57568"/>
            <a:ext cx="48551" cy="45719"/>
          </a:xfrm>
          <a:prstGeom prst="rect">
            <a:avLst/>
          </a:prstGeom>
        </p:spPr>
      </p:pic>
      <p:pic>
        <p:nvPicPr>
          <p:cNvPr id="67" name="Grafik 6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7524F0B-0369-49B9-B452-092382C19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62702" y="1053803"/>
            <a:ext cx="48551" cy="45719"/>
          </a:xfrm>
          <a:prstGeom prst="rect">
            <a:avLst/>
          </a:prstGeom>
        </p:spPr>
      </p:pic>
      <p:pic>
        <p:nvPicPr>
          <p:cNvPr id="68" name="Grafik 6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1C18AD5-C6CE-430E-AA1E-7939D311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624879" y="994388"/>
            <a:ext cx="48551" cy="45719"/>
          </a:xfrm>
          <a:prstGeom prst="rect">
            <a:avLst/>
          </a:prstGeom>
        </p:spPr>
      </p:pic>
      <p:pic>
        <p:nvPicPr>
          <p:cNvPr id="69" name="Grafik 6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D581B215-67E5-4145-B7C3-1EAB9C1A1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23826" y="460989"/>
            <a:ext cx="48551" cy="45719"/>
          </a:xfrm>
          <a:prstGeom prst="rect">
            <a:avLst/>
          </a:prstGeom>
        </p:spPr>
      </p:pic>
      <p:pic>
        <p:nvPicPr>
          <p:cNvPr id="70" name="Grafik 6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153F94AF-011C-4DCD-A457-893286F6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17647" y="204315"/>
            <a:ext cx="48551" cy="45719"/>
          </a:xfrm>
          <a:prstGeom prst="rect">
            <a:avLst/>
          </a:prstGeom>
        </p:spPr>
      </p:pic>
      <p:pic>
        <p:nvPicPr>
          <p:cNvPr id="71" name="Grafik 7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DB81B21-33B5-4CD4-BD06-1E18309C8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66518" y="1162493"/>
            <a:ext cx="48551" cy="45719"/>
          </a:xfrm>
          <a:prstGeom prst="rect">
            <a:avLst/>
          </a:prstGeom>
        </p:spPr>
      </p:pic>
      <p:pic>
        <p:nvPicPr>
          <p:cNvPr id="72" name="Grafik 7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4AB8D852-D231-4A14-824A-EC69F633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106797" y="631370"/>
            <a:ext cx="48551" cy="45719"/>
          </a:xfrm>
          <a:prstGeom prst="rect">
            <a:avLst/>
          </a:prstGeom>
        </p:spPr>
      </p:pic>
      <p:pic>
        <p:nvPicPr>
          <p:cNvPr id="73" name="Grafik 7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99340565-0AC8-40B0-88E4-F9612B1C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2751011" y="1156751"/>
            <a:ext cx="48551" cy="45719"/>
          </a:xfrm>
          <a:prstGeom prst="rect">
            <a:avLst/>
          </a:prstGeom>
        </p:spPr>
      </p:pic>
      <p:pic>
        <p:nvPicPr>
          <p:cNvPr id="74" name="Grafik 7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075878D-31C3-4B7A-956E-65A1F9D3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263563" y="847196"/>
            <a:ext cx="48551" cy="45719"/>
          </a:xfrm>
          <a:prstGeom prst="rect">
            <a:avLst/>
          </a:prstGeom>
        </p:spPr>
      </p:pic>
      <p:pic>
        <p:nvPicPr>
          <p:cNvPr id="75" name="Grafik 7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D7DFA2A-6738-482C-B8EB-CC7E42F5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725740" y="787781"/>
            <a:ext cx="48551" cy="45719"/>
          </a:xfrm>
          <a:prstGeom prst="rect">
            <a:avLst/>
          </a:prstGeom>
        </p:spPr>
      </p:pic>
      <p:pic>
        <p:nvPicPr>
          <p:cNvPr id="76" name="Grafik 7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92704AE-1A0F-45C9-84AF-C100B661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324687" y="254382"/>
            <a:ext cx="48551" cy="45719"/>
          </a:xfrm>
          <a:prstGeom prst="rect">
            <a:avLst/>
          </a:prstGeom>
        </p:spPr>
      </p:pic>
      <p:pic>
        <p:nvPicPr>
          <p:cNvPr id="81" name="Grafik 80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A8429D3C-C81D-4DFE-A3D7-438BAB71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63716" y="2946080"/>
            <a:ext cx="48551" cy="45719"/>
          </a:xfrm>
          <a:prstGeom prst="rect">
            <a:avLst/>
          </a:prstGeom>
        </p:spPr>
      </p:pic>
      <p:pic>
        <p:nvPicPr>
          <p:cNvPr id="82" name="Grafik 81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2CD8CBB-6A95-49F7-95B8-CA83CE17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303995" y="2414957"/>
            <a:ext cx="48551" cy="45719"/>
          </a:xfrm>
          <a:prstGeom prst="rect">
            <a:avLst/>
          </a:prstGeom>
        </p:spPr>
      </p:pic>
      <p:pic>
        <p:nvPicPr>
          <p:cNvPr id="83" name="Grafik 82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51BAE2A-3079-44AA-9F96-009C551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948209" y="2940338"/>
            <a:ext cx="48551" cy="45719"/>
          </a:xfrm>
          <a:prstGeom prst="rect">
            <a:avLst/>
          </a:prstGeom>
        </p:spPr>
      </p:pic>
      <p:pic>
        <p:nvPicPr>
          <p:cNvPr id="84" name="Grafik 83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FD531DE-611F-421C-B55B-1F33B2E3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460761" y="2630783"/>
            <a:ext cx="48551" cy="45719"/>
          </a:xfrm>
          <a:prstGeom prst="rect">
            <a:avLst/>
          </a:prstGeom>
        </p:spPr>
      </p:pic>
      <p:pic>
        <p:nvPicPr>
          <p:cNvPr id="85" name="Grafik 84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6AA63AE-1AAC-4C8C-85AA-986F17D9E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922938" y="2571368"/>
            <a:ext cx="48551" cy="45719"/>
          </a:xfrm>
          <a:prstGeom prst="rect">
            <a:avLst/>
          </a:prstGeom>
        </p:spPr>
      </p:pic>
      <p:pic>
        <p:nvPicPr>
          <p:cNvPr id="86" name="Grafik 85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B457F851-A256-432C-8E3B-015FA0ADB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1521885" y="2037969"/>
            <a:ext cx="48551" cy="45719"/>
          </a:xfrm>
          <a:prstGeom prst="rect">
            <a:avLst/>
          </a:prstGeom>
        </p:spPr>
      </p:pic>
      <p:pic>
        <p:nvPicPr>
          <p:cNvPr id="77" name="Grafik 7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27C01DFE-8B39-465A-A4D0-B7ABD40C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640100" y="2837390"/>
            <a:ext cx="48551" cy="45719"/>
          </a:xfrm>
          <a:prstGeom prst="rect">
            <a:avLst/>
          </a:prstGeom>
        </p:spPr>
      </p:pic>
      <p:pic>
        <p:nvPicPr>
          <p:cNvPr id="78" name="Grafik 7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E8CF6BCB-3BE5-48DF-AF3C-8821BFB7B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177923" y="2777975"/>
            <a:ext cx="48551" cy="45719"/>
          </a:xfrm>
          <a:prstGeom prst="rect">
            <a:avLst/>
          </a:prstGeom>
        </p:spPr>
      </p:pic>
      <p:pic>
        <p:nvPicPr>
          <p:cNvPr id="79" name="Grafik 7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F53EE069-B6E4-470C-92A1-0D03FB50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1578976" y="2244576"/>
            <a:ext cx="48551" cy="45719"/>
          </a:xfrm>
          <a:prstGeom prst="rect">
            <a:avLst/>
          </a:prstGeom>
        </p:spPr>
      </p:pic>
      <p:pic>
        <p:nvPicPr>
          <p:cNvPr id="80" name="Grafik 7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8C02EF76-48AF-4654-8EC8-CE5361C4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509">
            <a:off x="-885155" y="1987902"/>
            <a:ext cx="48551" cy="457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DE16A4-477D-4371-B1C5-CBFA34E72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52" y="-2135408"/>
            <a:ext cx="2057400" cy="205740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6EB3ABAC-66B1-4BD3-98F1-0550611A3E29}"/>
              </a:ext>
            </a:extLst>
          </p:cNvPr>
          <p:cNvSpPr txBox="1"/>
          <p:nvPr/>
        </p:nvSpPr>
        <p:spPr>
          <a:xfrm>
            <a:off x="8595522" y="2728079"/>
            <a:ext cx="390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Börse 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1017D9BE-B660-4B3B-B6CB-2A8B56C689FA}"/>
              </a:ext>
            </a:extLst>
          </p:cNvPr>
          <p:cNvSpPr txBox="1"/>
          <p:nvPr/>
        </p:nvSpPr>
        <p:spPr>
          <a:xfrm>
            <a:off x="8696130" y="3671931"/>
            <a:ext cx="456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3600"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latin typeface="Impact" panose="020B0806030902050204" pitchFamily="34" charset="0"/>
                <a:cs typeface="Biome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Abschlussp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CE9E2"/>
                </a:solidFill>
                <a:effectLst>
                  <a:outerShdw blurRad="50800" dist="50800" dir="5400000" algn="ctr" rotWithShape="0">
                    <a:srgbClr val="60664A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räsentation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ECE9E2"/>
              </a:solidFill>
              <a:effectLst>
                <a:outerShdw blurRad="50800" dist="50800" dir="5400000" algn="ctr" rotWithShape="0">
                  <a:srgbClr val="60664A"/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072B801-CE18-4B33-A49B-3B21394CA1E2}"/>
              </a:ext>
            </a:extLst>
          </p:cNvPr>
          <p:cNvSpPr txBox="1"/>
          <p:nvPr/>
        </p:nvSpPr>
        <p:spPr>
          <a:xfrm>
            <a:off x="4505298" y="5869351"/>
            <a:ext cx="719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Jeannine Bertrand, Jan Eger, Nicolas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Fürhaupter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Timo Scheuermann, Velichka Popp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4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996E-2194-4452-82F4-0B6DA1E6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Börse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DA748-555D-4B95-92FE-39B145D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Gruppenmitglieder:</a:t>
            </a:r>
          </a:p>
          <a:p>
            <a:r>
              <a:rPr lang="de-DE" sz="2000" dirty="0" err="1"/>
              <a:t>Velichka</a:t>
            </a:r>
            <a:r>
              <a:rPr lang="de-DE" sz="2000" dirty="0"/>
              <a:t> Popp, Nicolas </a:t>
            </a:r>
            <a:r>
              <a:rPr lang="de-DE" sz="2000" dirty="0" err="1"/>
              <a:t>Fürhaupter</a:t>
            </a:r>
            <a:r>
              <a:rPr lang="de-DE" sz="2000" dirty="0"/>
              <a:t>, Jan Eger,</a:t>
            </a:r>
          </a:p>
          <a:p>
            <a:r>
              <a:rPr lang="de-DE" sz="2000" dirty="0"/>
              <a:t>Timo Scheuermann, Jeannine Bertrand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97D6F-2DF6-4ABE-BD22-7C91CD9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6C7AD-72A3-4477-93B2-CFC8585A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22B5B8-2D8E-48E9-A052-A683532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DF2A9A-2662-43D9-9C7A-EBA3203C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629">
            <a:off x="7968409" y="524533"/>
            <a:ext cx="3255878" cy="32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3A604AC-9C6A-477D-BFA7-443023C9C642}"/>
              </a:ext>
            </a:extLst>
          </p:cNvPr>
          <p:cNvSpPr/>
          <p:nvPr/>
        </p:nvSpPr>
        <p:spPr>
          <a:xfrm>
            <a:off x="6668007" y="3176016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dirty="0"/>
              <a:t>Clearing</a:t>
            </a:r>
            <a:endParaRPr lang="de-DE" sz="1300" kern="1200" dirty="0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405954D4-8520-4D74-B559-EF2450D7F7EE}"/>
              </a:ext>
            </a:extLst>
          </p:cNvPr>
          <p:cNvSpPr/>
          <p:nvPr/>
        </p:nvSpPr>
        <p:spPr>
          <a:xfrm>
            <a:off x="8624823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Rechnung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2505D0C-5851-47D3-85A6-D1BA6E34FA61}"/>
              </a:ext>
            </a:extLst>
          </p:cNvPr>
          <p:cNvSpPr/>
          <p:nvPr/>
        </p:nvSpPr>
        <p:spPr>
          <a:xfrm>
            <a:off x="748791" y="3182112"/>
            <a:ext cx="2417064" cy="1158240"/>
          </a:xfrm>
          <a:custGeom>
            <a:avLst/>
            <a:gdLst>
              <a:gd name="connsiteX0" fmla="*/ 0 w 2215613"/>
              <a:gd name="connsiteY0" fmla="*/ 0 h 886245"/>
              <a:gd name="connsiteX1" fmla="*/ 1772491 w 2215613"/>
              <a:gd name="connsiteY1" fmla="*/ 0 h 886245"/>
              <a:gd name="connsiteX2" fmla="*/ 2215613 w 2215613"/>
              <a:gd name="connsiteY2" fmla="*/ 443123 h 886245"/>
              <a:gd name="connsiteX3" fmla="*/ 1772491 w 2215613"/>
              <a:gd name="connsiteY3" fmla="*/ 886245 h 886245"/>
              <a:gd name="connsiteX4" fmla="*/ 0 w 2215613"/>
              <a:gd name="connsiteY4" fmla="*/ 886245 h 886245"/>
              <a:gd name="connsiteX5" fmla="*/ 443123 w 2215613"/>
              <a:gd name="connsiteY5" fmla="*/ 443123 h 886245"/>
              <a:gd name="connsiteX6" fmla="*/ 0 w 2215613"/>
              <a:gd name="connsiteY6" fmla="*/ 0 h 88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5613" h="886245">
                <a:moveTo>
                  <a:pt x="0" y="0"/>
                </a:moveTo>
                <a:lnTo>
                  <a:pt x="1772491" y="0"/>
                </a:lnTo>
                <a:lnTo>
                  <a:pt x="2215613" y="443123"/>
                </a:lnTo>
                <a:lnTo>
                  <a:pt x="1772491" y="886245"/>
                </a:lnTo>
                <a:lnTo>
                  <a:pt x="0" y="886245"/>
                </a:lnTo>
                <a:lnTo>
                  <a:pt x="443123" y="443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130" tIns="17336" rIns="460458" bIns="1733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300" kern="1200" dirty="0"/>
              <a:t>Authentifizierung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D7A1B0F-2291-4236-92EB-AF03F0B886C5}"/>
              </a:ext>
            </a:extLst>
          </p:cNvPr>
          <p:cNvGrpSpPr/>
          <p:nvPr/>
        </p:nvGrpSpPr>
        <p:grpSpPr>
          <a:xfrm>
            <a:off x="2717799" y="3176016"/>
            <a:ext cx="4398264" cy="1164336"/>
            <a:chOff x="2819400" y="3176016"/>
            <a:chExt cx="4398264" cy="116433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EB34964-C8A8-4379-970C-11A4F83CC0F7}"/>
                </a:ext>
              </a:extLst>
            </p:cNvPr>
            <p:cNvSpPr/>
            <p:nvPr/>
          </p:nvSpPr>
          <p:spPr>
            <a:xfrm>
              <a:off x="4800600" y="3182112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kern="1200" dirty="0" err="1"/>
                <a:t>Matching</a:t>
              </a:r>
              <a:endParaRPr lang="de-DE" sz="1300" b="1" kern="120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9817DAB-0B00-4456-A569-33B2346B4CAB}"/>
                </a:ext>
              </a:extLst>
            </p:cNvPr>
            <p:cNvSpPr/>
            <p:nvPr/>
          </p:nvSpPr>
          <p:spPr>
            <a:xfrm>
              <a:off x="2819400" y="3176016"/>
              <a:ext cx="2417064" cy="1158240"/>
            </a:xfrm>
            <a:custGeom>
              <a:avLst/>
              <a:gdLst>
                <a:gd name="connsiteX0" fmla="*/ 0 w 2215613"/>
                <a:gd name="connsiteY0" fmla="*/ 0 h 886245"/>
                <a:gd name="connsiteX1" fmla="*/ 1772491 w 2215613"/>
                <a:gd name="connsiteY1" fmla="*/ 0 h 886245"/>
                <a:gd name="connsiteX2" fmla="*/ 2215613 w 2215613"/>
                <a:gd name="connsiteY2" fmla="*/ 443123 h 886245"/>
                <a:gd name="connsiteX3" fmla="*/ 1772491 w 2215613"/>
                <a:gd name="connsiteY3" fmla="*/ 886245 h 886245"/>
                <a:gd name="connsiteX4" fmla="*/ 0 w 2215613"/>
                <a:gd name="connsiteY4" fmla="*/ 886245 h 886245"/>
                <a:gd name="connsiteX5" fmla="*/ 443123 w 2215613"/>
                <a:gd name="connsiteY5" fmla="*/ 443123 h 886245"/>
                <a:gd name="connsiteX6" fmla="*/ 0 w 2215613"/>
                <a:gd name="connsiteY6" fmla="*/ 0 h 88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613" h="886245">
                  <a:moveTo>
                    <a:pt x="0" y="0"/>
                  </a:moveTo>
                  <a:lnTo>
                    <a:pt x="1772491" y="0"/>
                  </a:lnTo>
                  <a:lnTo>
                    <a:pt x="2215613" y="443123"/>
                  </a:lnTo>
                  <a:lnTo>
                    <a:pt x="1772491" y="886245"/>
                  </a:lnTo>
                  <a:lnTo>
                    <a:pt x="0" y="886245"/>
                  </a:lnTo>
                  <a:lnTo>
                    <a:pt x="443123" y="44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130" tIns="17336" rIns="460458" bIns="1733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dirty="0"/>
                <a:t>Order stellen</a:t>
              </a:r>
              <a:endParaRPr lang="de-DE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7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7EAB-C609-4FB4-B906-715541BE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1A4EF-8A5F-468A-9582-447F1B16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F2B451-01B6-47B3-BC77-853CBA68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778AC-916E-40F3-A89E-FEE6AE3E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18D813-D335-4DDA-9BF2-52325F15C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9" y="900112"/>
            <a:ext cx="81938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der Börse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4F997-9B4D-4C10-8D19-E4731097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856" y="1759376"/>
            <a:ext cx="625384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Verwalten der Broker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Informationen über Wertpapiere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Orderannahme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 err="1">
                <a:sym typeface="Wingdings" panose="05000000000000000000" pitchFamily="2" charset="2"/>
              </a:rPr>
              <a:t>Matching</a:t>
            </a:r>
            <a:r>
              <a:rPr lang="de-DE" dirty="0">
                <a:sym typeface="Wingdings" panose="05000000000000000000" pitchFamily="2" charset="2"/>
              </a:rPr>
              <a:t> der Orders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Clearing / Rechnungserstellung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7" name="Grafik 16" descr="Geld mit einfarbiger Füllung">
            <a:extLst>
              <a:ext uri="{FF2B5EF4-FFF2-40B4-BE49-F238E27FC236}">
                <a16:creationId xmlns:a16="http://schemas.microsoft.com/office/drawing/2014/main" id="{BC8A51DF-DDD9-4E7C-B7C8-34447524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225" y="5194522"/>
            <a:ext cx="807720" cy="807720"/>
          </a:xfrm>
          <a:prstGeom prst="rect">
            <a:avLst/>
          </a:prstGeom>
        </p:spPr>
      </p:pic>
      <p:pic>
        <p:nvPicPr>
          <p:cNvPr id="18" name="Grafik 17" descr="Abakus mit einfarbiger Füllung">
            <a:extLst>
              <a:ext uri="{FF2B5EF4-FFF2-40B4-BE49-F238E27FC236}">
                <a16:creationId xmlns:a16="http://schemas.microsoft.com/office/drawing/2014/main" id="{780B6866-8279-459B-B441-1715C773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1510" y="4314015"/>
            <a:ext cx="807720" cy="807720"/>
          </a:xfrm>
          <a:prstGeom prst="rect">
            <a:avLst/>
          </a:prstGeom>
        </p:spPr>
      </p:pic>
      <p:pic>
        <p:nvPicPr>
          <p:cNvPr id="19" name="Grafik 18" descr="Balkendiagramm mit Aufwärtstrend mit einfarbiger Füllung">
            <a:extLst>
              <a:ext uri="{FF2B5EF4-FFF2-40B4-BE49-F238E27FC236}">
                <a16:creationId xmlns:a16="http://schemas.microsoft.com/office/drawing/2014/main" id="{FE057618-5859-4850-88C4-BBEEB9D95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225" y="2562427"/>
            <a:ext cx="807720" cy="807720"/>
          </a:xfrm>
          <a:prstGeom prst="rect">
            <a:avLst/>
          </a:prstGeom>
        </p:spPr>
      </p:pic>
      <p:pic>
        <p:nvPicPr>
          <p:cNvPr id="20" name="Grafik 19" descr="Posteingang Häkchen mit einfarbiger Füllung">
            <a:extLst>
              <a:ext uri="{FF2B5EF4-FFF2-40B4-BE49-F238E27FC236}">
                <a16:creationId xmlns:a16="http://schemas.microsoft.com/office/drawing/2014/main" id="{AAFAAB80-46A2-47AF-8590-49E688EAF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5225" y="3438221"/>
            <a:ext cx="807720" cy="80772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extLst>
              <a:ext uri="{FF2B5EF4-FFF2-40B4-BE49-F238E27FC236}">
                <a16:creationId xmlns:a16="http://schemas.microsoft.com/office/drawing/2014/main" id="{8BB9AAB5-7630-43F9-BA3F-F503E430C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225" y="1686939"/>
            <a:ext cx="807720" cy="8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EC04A-A1BB-449D-B7BB-95E9E76F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47" y="-17722"/>
            <a:ext cx="10515600" cy="1325563"/>
          </a:xfrm>
        </p:spPr>
        <p:txBody>
          <a:bodyPr/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5F15C2-40B4-4F36-ACA9-28AC2442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55" y="1472355"/>
            <a:ext cx="10515600" cy="4687812"/>
          </a:xfrm>
          <a:effectLst/>
        </p:spPr>
        <p:txBody>
          <a:bodyPr>
            <a:normAutofit fontScale="92500"/>
          </a:bodyPr>
          <a:lstStyle/>
          <a:p>
            <a:r>
              <a:rPr lang="de-DE" dirty="0"/>
              <a:t>Grundmodell Pricing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Verschiedene Tarife für Privatbroker, Geschäftsbroker und Liquiditätsspender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4FC72D-D4BD-4571-A93C-467EA8BE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7. April 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2D863-E56E-4B40-BF67-846CEAF3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6090E-9F1A-447A-A0FD-409EB5B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25</a:t>
            </a:fld>
            <a:endParaRPr lang="de-DE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28A0563-5D53-439B-A504-F9D8B625CA24}"/>
              </a:ext>
            </a:extLst>
          </p:cNvPr>
          <p:cNvGrpSpPr/>
          <p:nvPr/>
        </p:nvGrpSpPr>
        <p:grpSpPr>
          <a:xfrm>
            <a:off x="1233316" y="2338916"/>
            <a:ext cx="8727000" cy="2998601"/>
            <a:chOff x="1233780" y="2416291"/>
            <a:chExt cx="8727000" cy="299860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2FF88F4-692B-47B1-AD84-580CC9025EDB}"/>
                </a:ext>
              </a:extLst>
            </p:cNvPr>
            <p:cNvGrpSpPr/>
            <p:nvPr/>
          </p:nvGrpSpPr>
          <p:grpSpPr>
            <a:xfrm>
              <a:off x="1233780" y="2417222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1D609D9C-C1FC-4443-B642-CB31D2E4C09B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" name="Ellipse 4">
                <a:extLst>
                  <a:ext uri="{FF2B5EF4-FFF2-40B4-BE49-F238E27FC236}">
                    <a16:creationId xmlns:a16="http://schemas.microsoft.com/office/drawing/2014/main" id="{65FE2B3A-CE29-43D6-ACE2-0FFAA1346B6D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Fixkosten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154BBC5-8FCA-4B6A-A1DC-642683A3CA26}"/>
                </a:ext>
              </a:extLst>
            </p:cNvPr>
            <p:cNvGrpSpPr/>
            <p:nvPr/>
          </p:nvGrpSpPr>
          <p:grpSpPr>
            <a:xfrm>
              <a:off x="4792391" y="2454657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23D1541-5182-4673-BBAA-4247EC37F8E0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Ellipse 4">
                <a:extLst>
                  <a:ext uri="{FF2B5EF4-FFF2-40B4-BE49-F238E27FC236}">
                    <a16:creationId xmlns:a16="http://schemas.microsoft.com/office/drawing/2014/main" id="{07EBF3DD-CACA-4DA4-ACEC-A560AB638648}"/>
                  </a:ext>
                </a:extLst>
              </p:cNvPr>
              <p:cNvSpPr txBox="1"/>
              <p:nvPr/>
            </p:nvSpPr>
            <p:spPr>
              <a:xfrm>
                <a:off x="313722" y="1216280"/>
                <a:ext cx="1023421" cy="9987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Transaktions-entgelt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7DAFF24-0B39-4FE7-9ADD-AE5C6F5D8E92}"/>
                </a:ext>
              </a:extLst>
            </p:cNvPr>
            <p:cNvGrpSpPr/>
            <p:nvPr/>
          </p:nvGrpSpPr>
          <p:grpSpPr>
            <a:xfrm>
              <a:off x="8351002" y="2416291"/>
              <a:ext cx="1575644" cy="1546637"/>
              <a:chOff x="141437" y="1008448"/>
              <a:chExt cx="1337355" cy="13373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65D411C3-3A52-4268-A06B-CC2FE0BF41A7}"/>
                  </a:ext>
                </a:extLst>
              </p:cNvPr>
              <p:cNvSpPr/>
              <p:nvPr/>
            </p:nvSpPr>
            <p:spPr>
              <a:xfrm>
                <a:off x="141437" y="1008448"/>
                <a:ext cx="1337355" cy="1337355"/>
              </a:xfrm>
              <a:prstGeom prst="ellipse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Ellipse 4">
                <a:extLst>
                  <a:ext uri="{FF2B5EF4-FFF2-40B4-BE49-F238E27FC236}">
                    <a16:creationId xmlns:a16="http://schemas.microsoft.com/office/drawing/2014/main" id="{B486C7E2-E015-44AD-85AF-7FB1BF4017C1}"/>
                  </a:ext>
                </a:extLst>
              </p:cNvPr>
              <p:cNvSpPr txBox="1"/>
              <p:nvPr/>
            </p:nvSpPr>
            <p:spPr>
              <a:xfrm>
                <a:off x="360853" y="1216281"/>
                <a:ext cx="945653" cy="945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>
                    <a:solidFill>
                      <a:schemeClr val="bg1"/>
                    </a:solidFill>
                  </a:rPr>
                  <a:t>Handels-</a:t>
                </a:r>
              </a:p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600" b="1" kern="1200" dirty="0" err="1">
                    <a:solidFill>
                      <a:schemeClr val="bg1"/>
                    </a:solidFill>
                  </a:rPr>
                  <a:t>entgelt</a:t>
                </a:r>
                <a:endParaRPr lang="de-DE" sz="16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Geschweifte Klammer rechts 22">
              <a:extLst>
                <a:ext uri="{FF2B5EF4-FFF2-40B4-BE49-F238E27FC236}">
                  <a16:creationId xmlns:a16="http://schemas.microsoft.com/office/drawing/2014/main" id="{94AF85D8-4C1C-46B9-AFB8-DFD474E93935}"/>
                </a:ext>
              </a:extLst>
            </p:cNvPr>
            <p:cNvSpPr/>
            <p:nvPr/>
          </p:nvSpPr>
          <p:spPr>
            <a:xfrm rot="5400000">
              <a:off x="5465912" y="323421"/>
              <a:ext cx="264695" cy="8725041"/>
            </a:xfrm>
            <a:prstGeom prst="rightBrace">
              <a:avLst>
                <a:gd name="adj1" fmla="val 8333"/>
                <a:gd name="adj2" fmla="val 49448"/>
              </a:avLst>
            </a:prstGeom>
            <a:ln w="28575">
              <a:solidFill>
                <a:srgbClr val="918B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0A9C957-C58A-4201-B612-CBBC1F1613B3}"/>
                </a:ext>
              </a:extLst>
            </p:cNvPr>
            <p:cNvSpPr txBox="1"/>
            <p:nvPr/>
          </p:nvSpPr>
          <p:spPr>
            <a:xfrm>
              <a:off x="4584032" y="4953227"/>
              <a:ext cx="2574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∑ </a:t>
              </a:r>
              <a:r>
                <a:rPr lang="de-DE" dirty="0"/>
                <a:t>=  Gesamtgebühr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B3BEFC83-7852-4DD7-B497-DED5BE3D6270}"/>
              </a:ext>
            </a:extLst>
          </p:cNvPr>
          <p:cNvSpPr txBox="1"/>
          <p:nvPr/>
        </p:nvSpPr>
        <p:spPr>
          <a:xfrm>
            <a:off x="1189627" y="2029039"/>
            <a:ext cx="17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Nur bei Privatbrokern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17B7ED-62C8-4065-9CF5-9D31F332DA2A}"/>
              </a:ext>
            </a:extLst>
          </p:cNvPr>
          <p:cNvSpPr txBox="1"/>
          <p:nvPr/>
        </p:nvSpPr>
        <p:spPr>
          <a:xfrm>
            <a:off x="4419940" y="2025760"/>
            <a:ext cx="235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Entfällt für Liquiditätsspender</a:t>
            </a:r>
          </a:p>
        </p:txBody>
      </p:sp>
    </p:spTree>
    <p:extLst>
      <p:ext uri="{BB962C8B-B14F-4D97-AF65-F5344CB8AC3E}">
        <p14:creationId xmlns:p14="http://schemas.microsoft.com/office/powerpoint/2010/main" val="25624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C7723BC2-9B33-4525-B8B1-01D0F004546F}"/>
              </a:ext>
            </a:extLst>
          </p:cNvPr>
          <p:cNvSpPr/>
          <p:nvPr/>
        </p:nvSpPr>
        <p:spPr>
          <a:xfrm>
            <a:off x="5069634" y="-684136"/>
            <a:ext cx="3312000" cy="331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053A4B3-89DB-4A11-B607-0D51910D2D74}"/>
              </a:ext>
            </a:extLst>
          </p:cNvPr>
          <p:cNvSpPr/>
          <p:nvPr/>
        </p:nvSpPr>
        <p:spPr>
          <a:xfrm>
            <a:off x="9169285" y="4248988"/>
            <a:ext cx="3240000" cy="324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D43406-0550-4E24-85B6-F9F6E6B54571}"/>
              </a:ext>
            </a:extLst>
          </p:cNvPr>
          <p:cNvSpPr/>
          <p:nvPr/>
        </p:nvSpPr>
        <p:spPr>
          <a:xfrm>
            <a:off x="5872073" y="2080669"/>
            <a:ext cx="4032000" cy="4032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7730DC-AC18-4517-809F-D08EABE28F08}"/>
              </a:ext>
            </a:extLst>
          </p:cNvPr>
          <p:cNvSpPr/>
          <p:nvPr/>
        </p:nvSpPr>
        <p:spPr>
          <a:xfrm>
            <a:off x="8699394" y="-226459"/>
            <a:ext cx="3600000" cy="3600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DBA539-C79C-444C-BCE1-3EE074A7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</a:t>
            </a:r>
            <a:br>
              <a:rPr lang="de-DE" dirty="0"/>
            </a:br>
            <a:r>
              <a:rPr lang="de-DE" dirty="0"/>
              <a:t>Level</a:t>
            </a:r>
            <a:br>
              <a:rPr lang="de-DE" dirty="0"/>
            </a:br>
            <a:r>
              <a:rPr lang="de-DE" dirty="0"/>
              <a:t>Architektur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7659AB-D413-4D35-A753-B1EC7E022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15192"/>
            <a:ext cx="3932237" cy="3811588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Vue.js </a:t>
            </a:r>
            <a:r>
              <a:rPr lang="de-DE" dirty="0"/>
              <a:t>(Frontend)</a:t>
            </a:r>
          </a:p>
          <a:p>
            <a:endParaRPr lang="de-DE" dirty="0"/>
          </a:p>
          <a:p>
            <a:r>
              <a:rPr lang="de-DE" b="1" dirty="0"/>
              <a:t>NESTJS </a:t>
            </a:r>
            <a:r>
              <a:rPr lang="de-DE" dirty="0"/>
              <a:t>(Backend)</a:t>
            </a:r>
          </a:p>
          <a:p>
            <a:endParaRPr lang="de-DE" dirty="0"/>
          </a:p>
          <a:p>
            <a:r>
              <a:rPr lang="de-DE" b="1" dirty="0" err="1"/>
              <a:t>mongoDB</a:t>
            </a:r>
            <a:r>
              <a:rPr lang="de-DE" b="1" dirty="0"/>
              <a:t> </a:t>
            </a:r>
            <a:r>
              <a:rPr lang="de-DE" dirty="0"/>
              <a:t>(DB - Speicher)</a:t>
            </a:r>
          </a:p>
          <a:p>
            <a:endParaRPr lang="de-DE" dirty="0"/>
          </a:p>
          <a:p>
            <a:r>
              <a:rPr lang="de-DE" b="1" dirty="0" err="1"/>
              <a:t>Redis</a:t>
            </a:r>
            <a:r>
              <a:rPr lang="de-DE" b="1" dirty="0"/>
              <a:t> </a:t>
            </a:r>
            <a:r>
              <a:rPr lang="de-DE" dirty="0"/>
              <a:t>(DB - Jobs)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010D5-9209-499F-9350-FD5B6437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9F027-4684-4215-9E09-7246DBE4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2BBF0A-99C1-47EE-8946-80321EB2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0A3E339-F727-4C6F-9CB4-5202CC49FE93}"/>
              </a:ext>
            </a:extLst>
          </p:cNvPr>
          <p:cNvSpPr/>
          <p:nvPr/>
        </p:nvSpPr>
        <p:spPr>
          <a:xfrm>
            <a:off x="5198772" y="-551143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8073F9-6064-41FA-A327-F6B563AA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243110"/>
            <a:ext cx="2440491" cy="1464294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3007BCFC-6A78-4259-AE24-B82C08D870A8}"/>
              </a:ext>
            </a:extLst>
          </p:cNvPr>
          <p:cNvSpPr/>
          <p:nvPr/>
        </p:nvSpPr>
        <p:spPr>
          <a:xfrm>
            <a:off x="8827194" y="-98486"/>
            <a:ext cx="3344400" cy="3344055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C55580-9E70-41C4-A653-E3743FE4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14" y="888358"/>
            <a:ext cx="1154516" cy="116904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1B9263D-2A51-434A-B373-255CB378A6B8}"/>
              </a:ext>
            </a:extLst>
          </p:cNvPr>
          <p:cNvSpPr/>
          <p:nvPr/>
        </p:nvSpPr>
        <p:spPr>
          <a:xfrm>
            <a:off x="6066038" y="2228782"/>
            <a:ext cx="3688746" cy="36900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33FC3B1-55C8-4DB1-AA00-E81CCED7C4A7}"/>
              </a:ext>
            </a:extLst>
          </p:cNvPr>
          <p:cNvSpPr/>
          <p:nvPr/>
        </p:nvSpPr>
        <p:spPr>
          <a:xfrm>
            <a:off x="9263655" y="4342588"/>
            <a:ext cx="3051260" cy="30528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5FFE8C-BD21-4138-A7E6-4972C98E5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45" y="5478642"/>
            <a:ext cx="2512438" cy="83957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9F2A9C-8989-4DD8-9F06-541A67DC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834" y="1166033"/>
            <a:ext cx="1895475" cy="72097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E9C7CA1-2709-46A1-BC3B-0FBECD2C8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47" y="2544762"/>
            <a:ext cx="3070837" cy="30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- </a:t>
            </a:r>
            <a:r>
              <a:rPr lang="de-DE" dirty="0" err="1"/>
              <a:t>Orderbook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920117-9241-4AAD-997D-87DB6046C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775"/>
            <a:ext cx="5167911" cy="4019487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13E26B8-0A33-468A-9E50-176E6C1E99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42" y="2013775"/>
            <a:ext cx="3902555" cy="40194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18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06089"/>
            <a:ext cx="11074228" cy="70701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3" y="123114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Vorstellung des Börsenclients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1142249" y="5424428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3906">
            <a:off x="2235311" y="4624681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156">
            <a:off x="3577561" y="4040135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852">
            <a:off x="4291480" y="3181889"/>
            <a:ext cx="1074910" cy="1074910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41383" y="5995166"/>
            <a:ext cx="1542593" cy="14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4" y="784362"/>
            <a:ext cx="9001973" cy="57471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0" y="2883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Login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8" name="Grafik 7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4758130-D467-4902-BA1A-81B070598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5533">
            <a:off x="2814630" y="8819523"/>
            <a:ext cx="1242686" cy="1170201"/>
          </a:xfrm>
          <a:prstGeom prst="rect">
            <a:avLst/>
          </a:prstGeom>
        </p:spPr>
      </p:pic>
      <p:pic>
        <p:nvPicPr>
          <p:cNvPr id="9" name="Grafik 8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78709DD4-56EC-41AB-B799-98906CC8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844">
            <a:off x="4870626" y="9127005"/>
            <a:ext cx="1134928" cy="1068729"/>
          </a:xfrm>
          <a:prstGeom prst="rect">
            <a:avLst/>
          </a:prstGeom>
        </p:spPr>
      </p:pic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0AD7C648-6C24-476C-94F0-539D91B7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27" y="9838709"/>
            <a:ext cx="884375" cy="8327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52" y="2789826"/>
            <a:ext cx="301957" cy="30195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7" name="Grafik 16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58BAB79B-AE45-4AA1-9137-6A2CE1C35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619">
            <a:off x="-233500" y="7600467"/>
            <a:ext cx="1542593" cy="1452615"/>
          </a:xfrm>
          <a:prstGeom prst="rect">
            <a:avLst/>
          </a:prstGeom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0" y="7112781"/>
            <a:ext cx="6045922" cy="3860368"/>
          </a:xfrm>
          <a:prstGeom prst="rect">
            <a:avLst/>
          </a:prstGeom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35BB820C-6367-4109-AA68-E63E1A55B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109" y="4989157"/>
            <a:ext cx="1346988" cy="1367193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A8E905CE-833F-4C87-899E-89C8F90F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882" y="5490807"/>
            <a:ext cx="1346988" cy="1367193"/>
          </a:xfrm>
          <a:prstGeom prst="rect">
            <a:avLst/>
          </a:prstGeom>
        </p:spPr>
      </p:pic>
      <p:pic>
        <p:nvPicPr>
          <p:cNvPr id="20" name="Grafik 19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E3078B8-4915-49A5-85E9-EB207DC9C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6992">
            <a:off x="6898475" y="-1335070"/>
            <a:ext cx="959899" cy="9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pic>
        <p:nvPicPr>
          <p:cNvPr id="44" name="Inhaltsplatzhalter 43" descr="Gericht mit einfarbiger Füllung">
            <a:extLst>
              <a:ext uri="{FF2B5EF4-FFF2-40B4-BE49-F238E27FC236}">
                <a16:creationId xmlns:a16="http://schemas.microsoft.com/office/drawing/2014/main" id="{7C53BE6D-3C46-45DB-AC87-D2B698C2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240" y="2753996"/>
            <a:ext cx="1087120" cy="1087120"/>
          </a:xfrm>
        </p:spPr>
      </p:pic>
      <p:pic>
        <p:nvPicPr>
          <p:cNvPr id="46" name="Grafik 45" descr="Mann mit einfarbiger Füllung">
            <a:extLst>
              <a:ext uri="{FF2B5EF4-FFF2-40B4-BE49-F238E27FC236}">
                <a16:creationId xmlns:a16="http://schemas.microsoft.com/office/drawing/2014/main" id="{C6F16F66-504B-4B13-BB5D-7784EDCE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" y="2753996"/>
            <a:ext cx="1087120" cy="1087120"/>
          </a:xfrm>
          <a:prstGeom prst="rect">
            <a:avLst/>
          </a:prstGeom>
        </p:spPr>
      </p:pic>
      <p:pic>
        <p:nvPicPr>
          <p:cNvPr id="48" name="Grafik 47" descr="Büromitarbeiterin mit einfarbiger Füllung">
            <a:extLst>
              <a:ext uri="{FF2B5EF4-FFF2-40B4-BE49-F238E27FC236}">
                <a16:creationId xmlns:a16="http://schemas.microsoft.com/office/drawing/2014/main" id="{3E8B7F36-625C-4308-B597-C72924E5C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440" y="2753996"/>
            <a:ext cx="1087120" cy="108712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5DE2CF15-8807-42B9-98D4-06FFE7608E3A}"/>
              </a:ext>
            </a:extLst>
          </p:cNvPr>
          <p:cNvSpPr txBox="1"/>
          <p:nvPr/>
        </p:nvSpPr>
        <p:spPr>
          <a:xfrm>
            <a:off x="12547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Kunde / </a:t>
            </a:r>
          </a:p>
          <a:p>
            <a:pPr algn="ctr"/>
            <a:r>
              <a:rPr lang="de-DE" dirty="0"/>
              <a:t>Anleger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7E94C63-F56E-45D2-B7C0-4587AD970E68}"/>
              </a:ext>
            </a:extLst>
          </p:cNvPr>
          <p:cNvSpPr txBox="1"/>
          <p:nvPr/>
        </p:nvSpPr>
        <p:spPr>
          <a:xfrm>
            <a:off x="51409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Broker / </a:t>
            </a:r>
          </a:p>
          <a:p>
            <a:pPr algn="ctr"/>
            <a:r>
              <a:rPr lang="de-DE" dirty="0"/>
              <a:t>Depot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37F44F6-64D2-4F0F-9C2D-FBEDEA680794}"/>
              </a:ext>
            </a:extLst>
          </p:cNvPr>
          <p:cNvSpPr txBox="1"/>
          <p:nvPr/>
        </p:nvSpPr>
        <p:spPr>
          <a:xfrm>
            <a:off x="9027160" y="4003040"/>
            <a:ext cx="19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Börse /</a:t>
            </a:r>
          </a:p>
          <a:p>
            <a:pPr algn="ctr"/>
            <a:r>
              <a:rPr lang="de-DE" dirty="0"/>
              <a:t>Wertpapier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7DC5939-F57A-4C0C-9277-176E868B3A8A}"/>
              </a:ext>
            </a:extLst>
          </p:cNvPr>
          <p:cNvCxnSpPr/>
          <p:nvPr/>
        </p:nvCxnSpPr>
        <p:spPr>
          <a:xfrm>
            <a:off x="302768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DCC2E5D-C166-45A9-9E89-97B5452CE289}"/>
              </a:ext>
            </a:extLst>
          </p:cNvPr>
          <p:cNvCxnSpPr/>
          <p:nvPr/>
        </p:nvCxnSpPr>
        <p:spPr>
          <a:xfrm>
            <a:off x="6969760" y="3373120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EC560E7-4597-43E6-8A7E-1C892DA320D7}"/>
              </a:ext>
            </a:extLst>
          </p:cNvPr>
          <p:cNvCxnSpPr>
            <a:cxnSpLocks/>
          </p:cNvCxnSpPr>
          <p:nvPr/>
        </p:nvCxnSpPr>
        <p:spPr>
          <a:xfrm rot="10800000">
            <a:off x="696976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A10C211-D92D-4873-84FB-6EAFBEF5C283}"/>
              </a:ext>
            </a:extLst>
          </p:cNvPr>
          <p:cNvSpPr txBox="1"/>
          <p:nvPr/>
        </p:nvSpPr>
        <p:spPr>
          <a:xfrm>
            <a:off x="3190240" y="2337427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Beauftragt Broker mit Kauf/Verkauf von Aktien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06DD45F-B347-4F4C-AF3F-12A1FEE6AFA1}"/>
              </a:ext>
            </a:extLst>
          </p:cNvPr>
          <p:cNvSpPr txBox="1"/>
          <p:nvPr/>
        </p:nvSpPr>
        <p:spPr>
          <a:xfrm>
            <a:off x="7096760" y="263762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Order weiterleiten und einstellen 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BA0FFE3-A254-4215-9B0D-8DC8D9D684BF}"/>
              </a:ext>
            </a:extLst>
          </p:cNvPr>
          <p:cNvSpPr txBox="1"/>
          <p:nvPr/>
        </p:nvSpPr>
        <p:spPr>
          <a:xfrm>
            <a:off x="7020560" y="4001601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Wertpapier in Depot des Kunden einbuchen</a:t>
            </a:r>
          </a:p>
        </p:txBody>
      </p:sp>
      <p:sp>
        <p:nvSpPr>
          <p:cNvPr id="18" name="Foliennummernplatzhalter 6">
            <a:extLst>
              <a:ext uri="{FF2B5EF4-FFF2-40B4-BE49-F238E27FC236}">
                <a16:creationId xmlns:a16="http://schemas.microsoft.com/office/drawing/2014/main" id="{270A76EF-B3FE-46D1-90C0-4D56CD6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505" y="6102660"/>
            <a:ext cx="510209" cy="365125"/>
          </a:xfrm>
        </p:spPr>
        <p:txBody>
          <a:bodyPr/>
          <a:lstStyle/>
          <a:p>
            <a:fld id="{C8E4CB9F-243C-4156-9AA2-01A91AA16573}" type="slidenum">
              <a:rPr lang="de-DE" smtClean="0"/>
              <a:pPr/>
              <a:t>3</a:t>
            </a:fld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709C9D5-1725-4896-A063-A026D7E0C0F5}"/>
              </a:ext>
            </a:extLst>
          </p:cNvPr>
          <p:cNvCxnSpPr>
            <a:cxnSpLocks/>
          </p:cNvCxnSpPr>
          <p:nvPr/>
        </p:nvCxnSpPr>
        <p:spPr>
          <a:xfrm rot="10800000">
            <a:off x="3027680" y="3841116"/>
            <a:ext cx="221488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12A9DB2-CF6A-41D0-B3F4-F0C678269B56}"/>
              </a:ext>
            </a:extLst>
          </p:cNvPr>
          <p:cNvSpPr txBox="1"/>
          <p:nvPr/>
        </p:nvSpPr>
        <p:spPr>
          <a:xfrm>
            <a:off x="3190240" y="4009371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Transparenz zu Depot</a:t>
            </a:r>
          </a:p>
        </p:txBody>
      </p:sp>
    </p:spTree>
    <p:extLst>
      <p:ext uri="{BB962C8B-B14F-4D97-AF65-F5344CB8AC3E}">
        <p14:creationId xmlns:p14="http://schemas.microsoft.com/office/powerpoint/2010/main" val="29476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6" grpId="0"/>
      <p:bldP spid="57" grpId="0"/>
      <p:bldP spid="5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6" y="136525"/>
            <a:ext cx="9001973" cy="5747177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142383" y="350935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7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0" y="621963"/>
            <a:ext cx="9001972" cy="574782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1008978" y="5703063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1" y="6842140"/>
            <a:ext cx="9001972" cy="57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39508"/>
            <a:ext cx="8673405" cy="5537408"/>
          </a:xfrm>
          <a:prstGeom prst="rect">
            <a:avLst/>
          </a:prstGeom>
        </p:spPr>
      </p:pic>
      <p:pic>
        <p:nvPicPr>
          <p:cNvPr id="16" name="Grafik 1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6F0417FB-3E21-4384-9CFB-1D570679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7274344" y="7085626"/>
            <a:ext cx="740286" cy="7513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6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B95C78-4DD9-4CC6-AEB7-1FA7B20E5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09" y="2632805"/>
            <a:ext cx="350815" cy="350815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4" y="442872"/>
            <a:ext cx="8825689" cy="5635271"/>
          </a:xfrm>
          <a:prstGeom prst="rect">
            <a:avLst/>
          </a:prstGeom>
          <a:effectLst/>
        </p:spPr>
      </p:pic>
      <p:pic>
        <p:nvPicPr>
          <p:cNvPr id="14" name="Grafik 13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93233E10-1ABD-49D3-BFF5-49E4EFB1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3589">
            <a:off x="9942737" y="6977349"/>
            <a:ext cx="702424" cy="712960"/>
          </a:xfrm>
          <a:prstGeom prst="rect">
            <a:avLst/>
          </a:prstGeom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77" y="824180"/>
            <a:ext cx="8943071" cy="5710219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ECA79F88-8D9C-4D76-B786-43C8541A0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48" y="824180"/>
            <a:ext cx="9176913" cy="5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33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8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F4871984-E8F2-4026-9C36-F710DB3C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44" y="7081770"/>
            <a:ext cx="6753957" cy="4311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87" y="588572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Clearing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3" name="Grafik 12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ACD0633B-545F-432E-91B3-10A34FF58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25" y="-4402096"/>
            <a:ext cx="6823408" cy="4356799"/>
          </a:xfrm>
          <a:prstGeom prst="rect">
            <a:avLst/>
          </a:prstGeom>
          <a:effectLst/>
        </p:spPr>
      </p:pic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2" y="2005887"/>
            <a:ext cx="4450057" cy="2841395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8" y="615868"/>
            <a:ext cx="9176913" cy="5859530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8" name="Grafik 1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8E5BA12F-E338-4EE0-9828-9B04ECF07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923" y="496820"/>
            <a:ext cx="9176914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Rechnung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91" y="613937"/>
            <a:ext cx="9176914" cy="58595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91" y="6858000"/>
            <a:ext cx="9279229" cy="5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2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Optionen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88" y="357063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87310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77" y="7165876"/>
            <a:ext cx="8808804" cy="5562472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4415968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 err="1"/>
              <a:t>Overview</a:t>
            </a:r>
            <a:endParaRPr lang="de-DE" sz="4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7686"/>
            <a:ext cx="7957446" cy="508089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09" y="455864"/>
            <a:ext cx="8538983" cy="5392089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842996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79" y="7177362"/>
            <a:ext cx="9032260" cy="57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70" y="402279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4884820" y="2151091"/>
            <a:ext cx="2261937" cy="757989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684429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976440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56" y="4098090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erstellen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90213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82224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37" y="7119366"/>
            <a:ext cx="8629933" cy="54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45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82352" y="1487606"/>
            <a:ext cx="1942532" cy="691142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42414D7-0465-4FA9-982D-40F3A49FB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9" y="945937"/>
            <a:ext cx="8735332" cy="551607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900B0D-5514-4EA4-80BC-B70037B5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17" y="7131962"/>
            <a:ext cx="8907915" cy="56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Broker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63554" y="1473515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57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FA624C8-5520-415E-A02F-8533562E8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07" y="992748"/>
            <a:ext cx="8548974" cy="539839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C64B634-51AB-492B-A229-81E4E16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Aktienhandel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9B67C3-35C5-410B-B67C-5006F2C0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7174B3-5F66-4455-97C2-3F82CCB0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9B7482-013C-4C0E-B9BE-0009C534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7E8AA63-6264-4B2D-99C4-76A66AD0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Verschiedene Ordertypen</a:t>
            </a:r>
          </a:p>
          <a:p>
            <a:pPr lvl="1"/>
            <a:r>
              <a:rPr lang="de-DE" dirty="0"/>
              <a:t>Market Order</a:t>
            </a:r>
          </a:p>
          <a:p>
            <a:pPr lvl="1"/>
            <a:r>
              <a:rPr lang="de-DE" dirty="0"/>
              <a:t>Limit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Market Order</a:t>
            </a:r>
          </a:p>
          <a:p>
            <a:pPr lvl="1"/>
            <a:r>
              <a:rPr lang="de-DE" dirty="0" err="1"/>
              <a:t>Stop</a:t>
            </a:r>
            <a:r>
              <a:rPr lang="de-DE" dirty="0"/>
              <a:t> Limit Order</a:t>
            </a:r>
          </a:p>
          <a:p>
            <a:r>
              <a:rPr lang="de-DE" dirty="0" err="1"/>
              <a:t>Matching</a:t>
            </a:r>
            <a:r>
              <a:rPr lang="de-DE" dirty="0"/>
              <a:t> Regeln in Börse implementiert</a:t>
            </a:r>
          </a:p>
          <a:p>
            <a:r>
              <a:rPr lang="de-DE" dirty="0"/>
              <a:t>Clearingbericht: interne Aufrechnung der Forderungen und Verbindlichkeiten der Broker</a:t>
            </a:r>
          </a:p>
          <a:p>
            <a:r>
              <a:rPr lang="de-DE" dirty="0"/>
              <a:t>Rechnung: Übersicht aller Orderstellungen des Brokers mit Gebühren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45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20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F6EC9FAA-9F59-4AA0-963C-9B2454E4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07" y="7576570"/>
            <a:ext cx="7797326" cy="4923757"/>
          </a:xfrm>
          <a:prstGeom prst="rect">
            <a:avLst/>
          </a:prstGeom>
          <a:effectLst/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D08E913E-3586-4664-B335-2E228451B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6" y="7868581"/>
            <a:ext cx="8808804" cy="556247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C493E-B5DF-47F6-8BF8-E26BEDCE9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79" y="659189"/>
            <a:ext cx="8039523" cy="5076695"/>
          </a:xfrm>
          <a:prstGeom prst="rect">
            <a:avLst/>
          </a:prstGeom>
          <a:effectLst/>
        </p:spPr>
      </p:pic>
      <p:pic>
        <p:nvPicPr>
          <p:cNvPr id="14" name="Grafik 13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C01E9BF-9C32-4EF0-9001-A0A0187E8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88" y="965922"/>
            <a:ext cx="8907915" cy="5625057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187A1B8-2B48-4389-9A4C-A26406FB33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6" y="6858000"/>
            <a:ext cx="9147801" cy="5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983229"/>
            <a:ext cx="9063937" cy="5723580"/>
          </a:xfrm>
          <a:prstGeom prst="rect">
            <a:avLst/>
          </a:prstGeom>
        </p:spPr>
      </p:pic>
      <p:pic>
        <p:nvPicPr>
          <p:cNvPr id="18" name="Grafik 1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E1641A5F-7C98-47E7-A524-DDFCE279C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96" y="669453"/>
            <a:ext cx="8976878" cy="566860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58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32" y="469381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Pricing</a:t>
            </a:r>
            <a:br>
              <a:rPr lang="de-DE" sz="4000" dirty="0"/>
            </a:br>
            <a:r>
              <a:rPr lang="de-DE" sz="4000" dirty="0"/>
              <a:t>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90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9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6095999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44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80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9" y="-4943785"/>
            <a:ext cx="7825946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14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Home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94" y="692055"/>
            <a:ext cx="8415475" cy="537334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31" y="6858000"/>
            <a:ext cx="1074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3" y="276621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83" y="283208"/>
            <a:ext cx="7725100" cy="4932536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553422"/>
            <a:ext cx="9335040" cy="5960495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17" y="6881929"/>
            <a:ext cx="9335040" cy="5960495"/>
          </a:xfrm>
          <a:prstGeom prst="rect">
            <a:avLst/>
          </a:prstGeom>
        </p:spPr>
      </p:pic>
      <p:pic>
        <p:nvPicPr>
          <p:cNvPr id="18" name="Grafik 17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732C59ED-FC79-4E60-8DCF-128FFDACA5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7365">
            <a:off x="-370143" y="-940827"/>
            <a:ext cx="740286" cy="751391"/>
          </a:xfrm>
          <a:prstGeom prst="rect">
            <a:avLst/>
          </a:prstGeom>
        </p:spPr>
      </p:pic>
      <p:pic>
        <p:nvPicPr>
          <p:cNvPr id="19" name="Grafik 18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F03D99B2-51D9-4DC0-9677-01AD35140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580">
            <a:off x="12439970" y="6182432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202B0-1C08-4F61-A9EF-5648FC01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11" y="4067975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Shares</a:t>
            </a:r>
            <a:br>
              <a:rPr lang="de-DE" sz="4000" dirty="0"/>
            </a:br>
            <a:r>
              <a:rPr lang="de-DE" sz="4000" dirty="0"/>
              <a:t>Details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ACDA9-35C0-4C43-9561-91AB7B33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090D91-3499-4EC5-A40E-66BE404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06CB0-C518-4BAF-B50F-60CC7E0A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4CB9F-243C-4156-9AA2-01A91AA16573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7" name="Grafik 6" descr="Ein Bild, das Text, Monitor, schwarz, Bildschirm enthält.&#10;&#10;Automatisch generierte Beschreibung">
            <a:extLst>
              <a:ext uri="{FF2B5EF4-FFF2-40B4-BE49-F238E27FC236}">
                <a16:creationId xmlns:a16="http://schemas.microsoft.com/office/drawing/2014/main" id="{AC4BB490-79AA-460A-9A38-D76964F1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0474" y="4523874"/>
            <a:ext cx="506506" cy="323408"/>
          </a:xfrm>
          <a:prstGeom prst="rect">
            <a:avLst/>
          </a:prstGeom>
          <a:effectLst/>
        </p:spPr>
      </p:pic>
      <p:pic>
        <p:nvPicPr>
          <p:cNvPr id="17" name="Grafik 16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039CA5F9-7131-4671-B875-5BCA353A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1322" y="4226540"/>
            <a:ext cx="1437846" cy="918076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8" name="Grafik 7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C13C653-1BFD-43A3-95D9-EA98C470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374" y="125098"/>
            <a:ext cx="7359864" cy="4699330"/>
          </a:xfrm>
          <a:prstGeom prst="rect">
            <a:avLst/>
          </a:prstGeom>
          <a:effectLst/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CDBA59E-68C4-4A12-B0C7-63BE05081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2467" y="393718"/>
            <a:ext cx="7540081" cy="4761315"/>
          </a:xfrm>
          <a:prstGeom prst="rect">
            <a:avLst/>
          </a:prstGeom>
          <a:effectLst/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F7982A-7998-4D45-9CE6-46117CBFCD1F}"/>
              </a:ext>
            </a:extLst>
          </p:cNvPr>
          <p:cNvSpPr/>
          <p:nvPr/>
        </p:nvSpPr>
        <p:spPr>
          <a:xfrm>
            <a:off x="14803291" y="2144974"/>
            <a:ext cx="1988625" cy="659578"/>
          </a:xfrm>
          <a:prstGeom prst="roundRect">
            <a:avLst/>
          </a:prstGeom>
          <a:noFill/>
          <a:ln>
            <a:solidFill>
              <a:schemeClr val="bg1">
                <a:lumMod val="65000"/>
                <a:lumOff val="35000"/>
                <a:alpha val="74000"/>
              </a:schemeClr>
            </a:solidFill>
          </a:ln>
          <a:effectLst>
            <a:outerShdw blurRad="50800" dist="38100" dir="2700000" algn="tl" rotWithShape="0">
              <a:srgbClr val="FF475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43CBD7A7-CB15-46CA-9C0F-A544B9A54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928" y="692055"/>
            <a:ext cx="7730411" cy="4881502"/>
          </a:xfrm>
          <a:prstGeom prst="rect">
            <a:avLst/>
          </a:prstGeom>
          <a:effectLst/>
        </p:spPr>
      </p:pic>
      <p:pic>
        <p:nvPicPr>
          <p:cNvPr id="16" name="Grafik 15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7666890-7645-4278-8004-4A18CBF3E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146" y="992270"/>
            <a:ext cx="8783735" cy="5546642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10" name="Grafik 9" descr="Ein Bild, das Text, Monitor, Screenshot, drinnen enthält.&#10;&#10;Automatisch generierte Beschreibung">
            <a:extLst>
              <a:ext uri="{FF2B5EF4-FFF2-40B4-BE49-F238E27FC236}">
                <a16:creationId xmlns:a16="http://schemas.microsoft.com/office/drawing/2014/main" id="{42E6CD86-D038-4923-A4F5-C37DF4843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9" y="58536"/>
            <a:ext cx="7279788" cy="4648201"/>
          </a:xfrm>
          <a:prstGeom prst="rect">
            <a:avLst/>
          </a:prstGeom>
        </p:spPr>
      </p:pic>
      <p:pic>
        <p:nvPicPr>
          <p:cNvPr id="12" name="Grafik 11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598FD10-C17E-467E-B19E-68633E62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48" y="373119"/>
            <a:ext cx="8112414" cy="5179839"/>
          </a:xfrm>
          <a:prstGeom prst="rect">
            <a:avLst/>
          </a:prstGeom>
          <a:effectLst/>
        </p:spPr>
      </p:pic>
      <p:pic>
        <p:nvPicPr>
          <p:cNvPr id="25" name="Grafik 24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1771D17C-8EB5-48B6-8ECD-D9928DB93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0810">
            <a:off x="2456601" y="612544"/>
            <a:ext cx="580075" cy="588777"/>
          </a:xfrm>
          <a:prstGeom prst="rect">
            <a:avLst/>
          </a:prstGeom>
        </p:spPr>
      </p:pic>
      <p:pic>
        <p:nvPicPr>
          <p:cNvPr id="13" name="Grafik 12" descr="Ein Bild, das Text, Monitor, drinnen, Screenshot enthält.&#10;&#10;Automatisch generierte Beschreibung">
            <a:extLst>
              <a:ext uri="{FF2B5EF4-FFF2-40B4-BE49-F238E27FC236}">
                <a16:creationId xmlns:a16="http://schemas.microsoft.com/office/drawing/2014/main" id="{3151977E-43DB-42F5-B528-2C20BD256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76" y="713390"/>
            <a:ext cx="9039031" cy="5771491"/>
          </a:xfrm>
          <a:prstGeom prst="rect">
            <a:avLst/>
          </a:prstGeom>
          <a:effectLst>
            <a:outerShdw blurRad="50800" dist="38100" dir="2700000" algn="tl" rotWithShape="0">
              <a:srgbClr val="FF4757">
                <a:alpha val="33000"/>
              </a:srgbClr>
            </a:outerShdw>
          </a:effectLst>
        </p:spPr>
      </p:pic>
      <p:pic>
        <p:nvPicPr>
          <p:cNvPr id="26" name="Grafik 25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44BDF5F7-3EF1-4D59-88B4-944B895E50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812">
            <a:off x="11124031" y="5757588"/>
            <a:ext cx="702424" cy="7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BA1D6D0-1758-45C8-A3A7-EFFC3D0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 - Funktionalitäten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3FEA972-02EE-47F1-BA5B-3A6FB29F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Order-Manager: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1E471B-3E2F-4392-86D7-4C95C947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Order stellen</a:t>
            </a:r>
          </a:p>
          <a:p>
            <a:r>
              <a:rPr lang="de-DE" dirty="0"/>
              <a:t>Order zurückziehen</a:t>
            </a:r>
          </a:p>
          <a:p>
            <a:r>
              <a:rPr lang="de-DE" dirty="0"/>
              <a:t>Status der Order abrufen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6392DB-D89D-4E0C-BE98-2C76B3819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	Share-Manager: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1A2D20D-EDB7-40A5-B1F2-4E2CB8DED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3255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Shares abrufen</a:t>
            </a:r>
          </a:p>
          <a:p>
            <a:r>
              <a:rPr lang="de-DE" dirty="0"/>
              <a:t>Preisentwicklung abrufen</a:t>
            </a:r>
          </a:p>
          <a:p>
            <a:r>
              <a:rPr lang="de-DE" dirty="0"/>
              <a:t>Aktuellen Kurs abrufen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CC701A-91FF-49E4-87D0-3101B86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B5875F-408C-4BB9-92C0-6A3493DB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C5C6C-DC28-44D6-9E8B-4F58AF64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47AF81C-7B99-4481-945F-BDCA6D942701}"/>
              </a:ext>
            </a:extLst>
          </p:cNvPr>
          <p:cNvSpPr txBox="1">
            <a:spLocks/>
          </p:cNvSpPr>
          <p:nvPr/>
        </p:nvSpPr>
        <p:spPr>
          <a:xfrm>
            <a:off x="857905" y="401875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Market-Manager: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78EB7AA0-8295-456E-AF71-057865F4BC4E}"/>
              </a:ext>
            </a:extLst>
          </p:cNvPr>
          <p:cNvSpPr txBox="1">
            <a:spLocks/>
          </p:cNvSpPr>
          <p:nvPr/>
        </p:nvSpPr>
        <p:spPr>
          <a:xfrm>
            <a:off x="857905" y="4842668"/>
            <a:ext cx="515778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Status des Market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E1250DB3-3688-4D58-B4FC-C132CDFA4EEC}"/>
              </a:ext>
            </a:extLst>
          </p:cNvPr>
          <p:cNvSpPr txBox="1">
            <a:spLocks/>
          </p:cNvSpPr>
          <p:nvPr/>
        </p:nvSpPr>
        <p:spPr>
          <a:xfrm>
            <a:off x="6190317" y="401875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	Clearing-Manager: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B878AB83-5A47-456B-AEB5-AF799878CD36}"/>
              </a:ext>
            </a:extLst>
          </p:cNvPr>
          <p:cNvSpPr txBox="1">
            <a:spLocks/>
          </p:cNvSpPr>
          <p:nvPr/>
        </p:nvSpPr>
        <p:spPr>
          <a:xfrm>
            <a:off x="6190317" y="4842668"/>
            <a:ext cx="518318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Clearingbericht abrufen</a:t>
            </a:r>
          </a:p>
          <a:p>
            <a:r>
              <a:rPr lang="de-DE" dirty="0"/>
              <a:t>Rechnungen abrufen</a:t>
            </a:r>
          </a:p>
        </p:txBody>
      </p:sp>
      <p:pic>
        <p:nvPicPr>
          <p:cNvPr id="17" name="Grafik 16" descr="Zahnräder mit einfarbiger Füllung">
            <a:extLst>
              <a:ext uri="{FF2B5EF4-FFF2-40B4-BE49-F238E27FC236}">
                <a16:creationId xmlns:a16="http://schemas.microsoft.com/office/drawing/2014/main" id="{CE745359-8C2F-496D-B00E-58EB5D1C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05" y="1808669"/>
            <a:ext cx="649817" cy="649817"/>
          </a:xfrm>
          <a:prstGeom prst="rect">
            <a:avLst/>
          </a:prstGeom>
        </p:spPr>
      </p:pic>
      <p:pic>
        <p:nvPicPr>
          <p:cNvPr id="21" name="Grafik 20" descr="Geld mit einfarbiger Füllung">
            <a:extLst>
              <a:ext uri="{FF2B5EF4-FFF2-40B4-BE49-F238E27FC236}">
                <a16:creationId xmlns:a16="http://schemas.microsoft.com/office/drawing/2014/main" id="{6760746D-66F6-4D49-BD1D-12940D1D1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0317" y="4149213"/>
            <a:ext cx="651066" cy="651066"/>
          </a:xfrm>
          <a:prstGeom prst="rect">
            <a:avLst/>
          </a:prstGeom>
        </p:spPr>
      </p:pic>
      <p:pic>
        <p:nvPicPr>
          <p:cNvPr id="23" name="Grafik 22" descr="Laden mit einfarbiger Füllung">
            <a:extLst>
              <a:ext uri="{FF2B5EF4-FFF2-40B4-BE49-F238E27FC236}">
                <a16:creationId xmlns:a16="http://schemas.microsoft.com/office/drawing/2014/main" id="{0015297F-BDD6-43FA-AE99-C014CF8AD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05" y="4149213"/>
            <a:ext cx="651066" cy="651066"/>
          </a:xfrm>
          <a:prstGeom prst="rect">
            <a:avLst/>
          </a:prstGeom>
        </p:spPr>
      </p:pic>
      <p:pic>
        <p:nvPicPr>
          <p:cNvPr id="25" name="Grafik 24" descr="Aufwärtstrend mit einfarbiger Füllung">
            <a:extLst>
              <a:ext uri="{FF2B5EF4-FFF2-40B4-BE49-F238E27FC236}">
                <a16:creationId xmlns:a16="http://schemas.microsoft.com/office/drawing/2014/main" id="{80506A85-93FA-4A05-B67F-6BD5D396F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0317" y="1808669"/>
            <a:ext cx="651066" cy="6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83092-47AA-4595-93E1-D5B4BBAA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API</a:t>
            </a:r>
            <a:br>
              <a:rPr lang="de-DE" dirty="0"/>
            </a:br>
            <a:r>
              <a:rPr lang="de-DE" dirty="0"/>
              <a:t>Einbindungs-möglichkeiten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F573F8-9D9A-43B0-8987-4371086A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sz="2000" dirty="0"/>
          </a:p>
          <a:p>
            <a:r>
              <a:rPr lang="de-DE" sz="2000" dirty="0" err="1"/>
              <a:t>Node</a:t>
            </a:r>
            <a:r>
              <a:rPr lang="de-DE" sz="2000" dirty="0"/>
              <a:t> Module:</a:t>
            </a:r>
          </a:p>
          <a:p>
            <a:r>
              <a:rPr lang="de-DE" sz="1600" dirty="0">
                <a:solidFill>
                  <a:srgbClr val="FFFFFF"/>
                </a:solidFill>
              </a:rPr>
              <a:t>https://www.npmjs.com/package/moonstonks-boersenapi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REST-Schnittstelle:</a:t>
            </a:r>
          </a:p>
          <a:p>
            <a:r>
              <a:rPr lang="de-DE" sz="1600" dirty="0">
                <a:solidFill>
                  <a:srgbClr val="FFFFFF"/>
                </a:solidFill>
                <a:sym typeface="Wingdings" panose="05000000000000000000" pitchFamily="2" charset="2"/>
              </a:rPr>
              <a:t>https://boerse.moonstonks.space/docs/</a:t>
            </a:r>
            <a:endParaRPr lang="de-DE" sz="1600" dirty="0">
              <a:solidFill>
                <a:srgbClr val="FFFFFF"/>
              </a:solidFill>
            </a:endParaRP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515AA7-B913-4A71-8BD1-CB49B1E4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EC8CB-2A6B-47AC-8659-A663B092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5ECBC2-A4E1-4C9D-AE4C-C4DD15FE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51DDD98-E8FB-440C-9616-860A3D37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898"/>
          <a:stretch/>
        </p:blipFill>
        <p:spPr>
          <a:xfrm>
            <a:off x="5859487" y="457200"/>
            <a:ext cx="4924709" cy="5717954"/>
          </a:xfrm>
          <a:prstGeom prst="rect">
            <a:avLst/>
          </a:prstGeom>
          <a:effectLst>
            <a:glow rad="228600">
              <a:schemeClr val="accent3">
                <a:satMod val="175000"/>
                <a:alpha val="2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06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F6B4BF-C57A-46CA-907B-520B9CE4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80"/>
            <a:ext cx="10515600" cy="3555682"/>
          </a:xfrm>
        </p:spPr>
        <p:txBody>
          <a:bodyPr/>
          <a:lstStyle/>
          <a:p>
            <a:r>
              <a:rPr lang="de-DE" dirty="0"/>
              <a:t>Schnelles Ermöglichen von funktionsfähiger Orderstellung</a:t>
            </a:r>
          </a:p>
          <a:p>
            <a:r>
              <a:rPr lang="de-DE" dirty="0"/>
              <a:t>Einbindung der Broker</a:t>
            </a:r>
          </a:p>
          <a:p>
            <a:pPr lvl="1"/>
            <a:r>
              <a:rPr lang="de-DE" dirty="0"/>
              <a:t>Einfache Kunden</a:t>
            </a:r>
          </a:p>
          <a:p>
            <a:pPr lvl="1"/>
            <a:r>
              <a:rPr lang="de-DE" dirty="0"/>
              <a:t>Simulation</a:t>
            </a:r>
          </a:p>
          <a:p>
            <a:pPr lvl="1"/>
            <a:r>
              <a:rPr lang="de-DE" dirty="0"/>
              <a:t>Liquiditätsspender</a:t>
            </a:r>
          </a:p>
          <a:p>
            <a:r>
              <a:rPr lang="de-DE" dirty="0"/>
              <a:t>Bugfixes, statt neue Implementierungen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Vorgehen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079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69100-0B99-4131-8277-8824F10B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- Synergien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A4B0AE-A103-45FF-AA67-E7B1A576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F58-6BF9-45B4-9C8E-0CFD4672824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68018-AF1A-4D87-98A8-328BA68B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53980-FAE8-4F92-AEFF-172D13C5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C9F3B6-2467-4FAF-96C3-9D09EBA537C8}"/>
              </a:ext>
            </a:extLst>
          </p:cNvPr>
          <p:cNvSpPr txBox="1">
            <a:spLocks/>
          </p:cNvSpPr>
          <p:nvPr/>
        </p:nvSpPr>
        <p:spPr>
          <a:xfrm>
            <a:off x="838200" y="2621280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Mittelpunkt der gesamten Trading-Tools </a:t>
            </a:r>
            <a:r>
              <a:rPr lang="de-DE" dirty="0">
                <a:sym typeface="Wingdings" panose="05000000000000000000" pitchFamily="2" charset="2"/>
              </a:rPr>
              <a:t> Abhängigkeit geht von Börse aus</a:t>
            </a:r>
          </a:p>
          <a:p>
            <a:pPr lvl="1"/>
            <a:r>
              <a:rPr lang="de-DE" dirty="0"/>
              <a:t>Anfang viel Zeit investiert, um Einbindungen zu ermöglichen</a:t>
            </a:r>
          </a:p>
          <a:p>
            <a:pPr lvl="1"/>
            <a:r>
              <a:rPr lang="de-DE" dirty="0"/>
              <a:t>Support für Broker bei Bugs und Fragen</a:t>
            </a:r>
          </a:p>
          <a:p>
            <a:pPr lvl="1"/>
            <a:r>
              <a:rPr lang="de-DE" dirty="0" err="1"/>
              <a:t>Tokenvergabe</a:t>
            </a:r>
            <a:r>
              <a:rPr lang="de-DE" dirty="0"/>
              <a:t> an Broker</a:t>
            </a:r>
          </a:p>
          <a:p>
            <a:pPr lvl="1"/>
            <a:r>
              <a:rPr lang="de-DE" dirty="0"/>
              <a:t>Ermöglichen weiterer „Brokerformen“</a:t>
            </a:r>
          </a:p>
          <a:p>
            <a:r>
              <a:rPr lang="de-DE" dirty="0"/>
              <a:t>Verlangen von </a:t>
            </a:r>
            <a:r>
              <a:rPr lang="de-DE" dirty="0" err="1"/>
              <a:t>Ordergebüren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verdienen durch Broker Geld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1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26" name="Inhaltsplatzhalter 25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20A0710E-9E2F-4873-986C-D25FCEF27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6" y="2222713"/>
            <a:ext cx="10276336" cy="3601611"/>
          </a:xfrm>
        </p:spPr>
      </p:pic>
    </p:spTree>
    <p:extLst>
      <p:ext uri="{BB962C8B-B14F-4D97-AF65-F5344CB8AC3E}">
        <p14:creationId xmlns:p14="http://schemas.microsoft.com/office/powerpoint/2010/main" val="1636289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8C67F61F-5DB9-4EEA-A347-3C3D07487957}"/>
              </a:ext>
            </a:extLst>
          </p:cNvPr>
          <p:cNvSpPr txBox="1"/>
          <p:nvPr/>
        </p:nvSpPr>
        <p:spPr>
          <a:xfrm>
            <a:off x="8863068" y="949691"/>
            <a:ext cx="283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Projektabgabe 29.04.21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Arbeitsweise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FCDEE1-76D6-4EDF-A624-F9A6B13C1A33}"/>
              </a:ext>
            </a:extLst>
          </p:cNvPr>
          <p:cNvGrpSpPr/>
          <p:nvPr/>
        </p:nvGrpSpPr>
        <p:grpSpPr>
          <a:xfrm>
            <a:off x="545432" y="1309261"/>
            <a:ext cx="6394545" cy="4875300"/>
            <a:chOff x="392598" y="957641"/>
            <a:chExt cx="3790293" cy="554883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604F5CD-ED82-48CB-9EDB-076AF5ECB1F1}"/>
                </a:ext>
              </a:extLst>
            </p:cNvPr>
            <p:cNvSpPr/>
            <p:nvPr/>
          </p:nvSpPr>
          <p:spPr>
            <a:xfrm>
              <a:off x="392598" y="957641"/>
              <a:ext cx="1016278" cy="554883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6481450-A3D6-4019-9044-7689D4AD0436}"/>
                </a:ext>
              </a:extLst>
            </p:cNvPr>
            <p:cNvSpPr/>
            <p:nvPr/>
          </p:nvSpPr>
          <p:spPr>
            <a:xfrm>
              <a:off x="1408875" y="957641"/>
              <a:ext cx="2774016" cy="554781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B33F5928-59A8-4881-9514-2761BF6821FA}"/>
              </a:ext>
            </a:extLst>
          </p:cNvPr>
          <p:cNvSpPr/>
          <p:nvPr/>
        </p:nvSpPr>
        <p:spPr>
          <a:xfrm>
            <a:off x="545432" y="6146114"/>
            <a:ext cx="11101061" cy="5934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587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CC4227-480C-4397-9C22-504E3C71FE1B}"/>
              </a:ext>
            </a:extLst>
          </p:cNvPr>
          <p:cNvSpPr/>
          <p:nvPr/>
        </p:nvSpPr>
        <p:spPr>
          <a:xfrm>
            <a:off x="819744" y="6246916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 21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7108768-C250-48C9-9051-EE9AD4AD01F3}"/>
              </a:ext>
            </a:extLst>
          </p:cNvPr>
          <p:cNvSpPr/>
          <p:nvPr/>
        </p:nvSpPr>
        <p:spPr>
          <a:xfrm>
            <a:off x="3862858" y="6280812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März 21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1F53CC-671F-4F23-BB0C-0A2167B70B48}"/>
              </a:ext>
            </a:extLst>
          </p:cNvPr>
          <p:cNvSpPr/>
          <p:nvPr/>
        </p:nvSpPr>
        <p:spPr>
          <a:xfrm>
            <a:off x="8569374" y="6258915"/>
            <a:ext cx="1474237" cy="391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527261" y="4875222"/>
            <a:ext cx="2215939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Orientierungsphase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4032AE-083C-41D3-B307-20ABA0AF9CAA}"/>
              </a:ext>
            </a:extLst>
          </p:cNvPr>
          <p:cNvSpPr/>
          <p:nvPr/>
        </p:nvSpPr>
        <p:spPr>
          <a:xfrm>
            <a:off x="6966493" y="1309261"/>
            <a:ext cx="4680000" cy="48744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EA4AB6-5EF0-4AB0-960D-ED1084AEE4CA}"/>
              </a:ext>
            </a:extLst>
          </p:cNvPr>
          <p:cNvSpPr txBox="1"/>
          <p:nvPr/>
        </p:nvSpPr>
        <p:spPr>
          <a:xfrm>
            <a:off x="708352" y="5711327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Projektstart 18.02.21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2276293" y="3855202"/>
            <a:ext cx="7783634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3517939" y="2271797"/>
            <a:ext cx="6917816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3974524" y="1338465"/>
            <a:ext cx="7682518" cy="720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Abschlussphase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12" y="465669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E198980-5AF4-4FF3-891D-4DDABC518740}"/>
              </a:ext>
            </a:extLst>
          </p:cNvPr>
          <p:cNvSpPr txBox="1"/>
          <p:nvPr/>
        </p:nvSpPr>
        <p:spPr>
          <a:xfrm>
            <a:off x="3030862" y="4695847"/>
            <a:ext cx="41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Bereit für Implementierung 3.03.21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86" y="91760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9" y="5628376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38" y="3494009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1B60C26-EA58-4B4B-B418-67BF0C9BF2C9}"/>
              </a:ext>
            </a:extLst>
          </p:cNvPr>
          <p:cNvSpPr txBox="1"/>
          <p:nvPr/>
        </p:nvSpPr>
        <p:spPr>
          <a:xfrm>
            <a:off x="5803662" y="3533157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Zwischenpräsentation gehalten 25.3.21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89" y="306723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064A4605-7113-431B-BFCE-20F2D770C276}"/>
              </a:ext>
            </a:extLst>
          </p:cNvPr>
          <p:cNvSpPr txBox="1"/>
          <p:nvPr/>
        </p:nvSpPr>
        <p:spPr>
          <a:xfrm>
            <a:off x="7184768" y="3138126"/>
            <a:ext cx="410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Erste Simulationsdaten bekommen 25.3.21</a:t>
            </a:r>
          </a:p>
        </p:txBody>
      </p:sp>
    </p:spTree>
    <p:extLst>
      <p:ext uri="{BB962C8B-B14F-4D97-AF65-F5344CB8AC3E}">
        <p14:creationId xmlns:p14="http://schemas.microsoft.com/office/powerpoint/2010/main" val="3210929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680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Arbeitspakete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17EB128-7221-41E0-8707-351D09B3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37" y="-1436472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842D84C-107C-4E67-9A65-9199E33A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707" y="101535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38388E-522E-4A71-9CC3-5C89246A0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7" y="-68951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F80040E-C628-4DB6-A770-B5318199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28" y="-1132757"/>
            <a:ext cx="437147" cy="437147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6612ED7-E34E-4E85-975B-3581BA70B6EC}"/>
              </a:ext>
            </a:extLst>
          </p:cNvPr>
          <p:cNvGraphicFramePr>
            <a:graphicFrameLocks noGrp="1"/>
          </p:cNvGraphicFramePr>
          <p:nvPr/>
        </p:nvGraphicFramePr>
        <p:xfrm>
          <a:off x="4695825" y="470295"/>
          <a:ext cx="6296175" cy="62271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610">
                  <a:extLst>
                    <a:ext uri="{9D8B030D-6E8A-4147-A177-3AD203B41FA5}">
                      <a16:colId xmlns:a16="http://schemas.microsoft.com/office/drawing/2014/main" val="428620048"/>
                    </a:ext>
                  </a:extLst>
                </a:gridCol>
                <a:gridCol w="1963551">
                  <a:extLst>
                    <a:ext uri="{9D8B030D-6E8A-4147-A177-3AD203B41FA5}">
                      <a16:colId xmlns:a16="http://schemas.microsoft.com/office/drawing/2014/main" val="4258036141"/>
                    </a:ext>
                  </a:extLst>
                </a:gridCol>
                <a:gridCol w="480809">
                  <a:extLst>
                    <a:ext uri="{9D8B030D-6E8A-4147-A177-3AD203B41FA5}">
                      <a16:colId xmlns:a16="http://schemas.microsoft.com/office/drawing/2014/main" val="599935461"/>
                    </a:ext>
                  </a:extLst>
                </a:gridCol>
                <a:gridCol w="637324">
                  <a:extLst>
                    <a:ext uri="{9D8B030D-6E8A-4147-A177-3AD203B41FA5}">
                      <a16:colId xmlns:a16="http://schemas.microsoft.com/office/drawing/2014/main" val="748753072"/>
                    </a:ext>
                  </a:extLst>
                </a:gridCol>
                <a:gridCol w="533759">
                  <a:extLst>
                    <a:ext uri="{9D8B030D-6E8A-4147-A177-3AD203B41FA5}">
                      <a16:colId xmlns:a16="http://schemas.microsoft.com/office/drawing/2014/main" val="3091584340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757346388"/>
                    </a:ext>
                  </a:extLst>
                </a:gridCol>
                <a:gridCol w="462061">
                  <a:extLst>
                    <a:ext uri="{9D8B030D-6E8A-4147-A177-3AD203B41FA5}">
                      <a16:colId xmlns:a16="http://schemas.microsoft.com/office/drawing/2014/main" val="3996007610"/>
                    </a:ext>
                  </a:extLst>
                </a:gridCol>
              </a:tblGrid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Implementierungsphase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851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h geplant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 tatsächlich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Fortschritt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 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Ende</a:t>
                      </a:r>
                      <a:endParaRPr lang="de-DE" sz="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E45A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453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Ansprechpartner Gruppe Börse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42259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 Level Design (Technologieauswahl)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421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Datenmodell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Popp, 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69440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Broker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5346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Authentification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6887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4360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Marktunterbrechung konzipieren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9458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089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Sortieralgorithmus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460365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schreiben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</a:t>
                      </a:r>
                      <a:r>
                        <a:rPr lang="de-DE" sz="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Fürhaupter</a:t>
                      </a:r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Velichka Popp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130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6919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Matchingalgorithmus</a:t>
                      </a: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Bertrand, Jan Eger, Timo Scheuermann, Nicolas Fürhaupter,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4199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Order Modul abgeschlossen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428537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Datenschemas spezifizieren und vervollständigen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1933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Dynamische Anzeige des aktuellen Aktienkurses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59720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5139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Jobs erstellen und implementieren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11.3.21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4748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Visualisierung der Arbeitsweise von Jobs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17.3.21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152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Queue &amp; Shares implementiert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27894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e-DE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Clearing &amp; </a:t>
                      </a:r>
                      <a:r>
                        <a:rPr lang="de-DE" sz="10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</a:t>
                      </a:r>
                      <a:endParaRPr lang="de-DE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702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solidFill>
                      <a:srgbClr val="F2D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301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Clearingbericht Konzept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22.3.21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354164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Clearing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Scheuermann, Jan Eger, 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12.4.21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076872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Rechnungsstellung Konzept und Implementierung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16.4.21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20.4.21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604233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Jeannine Bertrand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18.3.21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16039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Geschäftsmodell und Pricing erstellen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Velichka Popp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19.3.21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5313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Zwischenpräsentation &amp; Vortrag gehalten</a:t>
                      </a:r>
                      <a:endParaRPr lang="de-DE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25.3.21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775018"/>
                  </a:ext>
                </a:extLst>
              </a:tr>
              <a:tr h="222397">
                <a:tc>
                  <a:txBody>
                    <a:bodyPr/>
                    <a:lstStyle/>
                    <a:p>
                      <a:pPr algn="l" fontAlgn="ctr"/>
                      <a:r>
                        <a:rPr lang="de-DE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Frontend bauen</a:t>
                      </a:r>
                      <a:endParaRPr lang="de-DE" sz="7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2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Timo Scheuermann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>
                          <a:solidFill>
                            <a:schemeClr val="tx1"/>
                          </a:solidFill>
                          <a:effectLst/>
                        </a:rPr>
                        <a:t>4.3.21</a:t>
                      </a:r>
                      <a:endParaRPr lang="de-DE" sz="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10.4.21</a:t>
                      </a:r>
                      <a:endParaRPr lang="de-D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90" marR="2590" marT="259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36995"/>
                  </a:ext>
                </a:extLst>
              </a:tr>
            </a:tbl>
          </a:graphicData>
        </a:graphic>
      </p:graphicFrame>
      <p:pic>
        <p:nvPicPr>
          <p:cNvPr id="32" name="Grafik 31">
            <a:extLst>
              <a:ext uri="{FF2B5EF4-FFF2-40B4-BE49-F238E27FC236}">
                <a16:creationId xmlns:a16="http://schemas.microsoft.com/office/drawing/2014/main" id="{91A10F06-46A4-4199-A2D6-E2107199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3126351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E44E241-6DEA-45F4-A654-5370A9E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01" y="4683018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C7EC6B5-22D9-481B-80CD-1E9C0C99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33" y="6238254"/>
            <a:ext cx="218436" cy="218436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8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945D65-2636-43B9-976A-35A19110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9" y="2404051"/>
            <a:ext cx="3912216" cy="3002398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6121F7C-CBA3-4502-B35A-B15554A9182C}"/>
              </a:ext>
            </a:extLst>
          </p:cNvPr>
          <p:cNvCxnSpPr>
            <a:cxnSpLocks/>
          </p:cNvCxnSpPr>
          <p:nvPr/>
        </p:nvCxnSpPr>
        <p:spPr>
          <a:xfrm flipV="1">
            <a:off x="1614983" y="470296"/>
            <a:ext cx="3039676" cy="244594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EB482D0-19F8-449D-A41D-57675AC1CC0C}"/>
              </a:ext>
            </a:extLst>
          </p:cNvPr>
          <p:cNvCxnSpPr>
            <a:cxnSpLocks/>
          </p:cNvCxnSpPr>
          <p:nvPr/>
        </p:nvCxnSpPr>
        <p:spPr>
          <a:xfrm>
            <a:off x="1614983" y="4514850"/>
            <a:ext cx="3080842" cy="2182561"/>
          </a:xfrm>
          <a:prstGeom prst="line">
            <a:avLst/>
          </a:prstGeom>
          <a:ln w="22225">
            <a:solidFill>
              <a:srgbClr val="E45A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23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4A3E77-BE3F-49C4-8456-9320B26304C2}"/>
              </a:ext>
            </a:extLst>
          </p:cNvPr>
          <p:cNvSpPr txBox="1"/>
          <p:nvPr/>
        </p:nvSpPr>
        <p:spPr>
          <a:xfrm>
            <a:off x="2184510" y="3010486"/>
            <a:ext cx="3708180" cy="289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Geplante Zeit insgesamt : 295,5 Stunden</a:t>
            </a: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1ADE0-34E3-4147-9191-F9A812B8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9" y="3142114"/>
            <a:ext cx="1193935" cy="11939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47C30A-819B-4777-A08F-E7871A597CCE}"/>
              </a:ext>
            </a:extLst>
          </p:cNvPr>
          <p:cNvSpPr txBox="1"/>
          <p:nvPr/>
        </p:nvSpPr>
        <p:spPr>
          <a:xfrm>
            <a:off x="7332799" y="3016251"/>
            <a:ext cx="6797842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Tatsächliche Zeit insgesamt :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369,5 Stunden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B08024-2036-4CDC-9C83-E8AE423AE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8" y="2918653"/>
            <a:ext cx="1361905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6" y="118396"/>
            <a:ext cx="10515600" cy="1325563"/>
          </a:xfrm>
        </p:spPr>
        <p:txBody>
          <a:bodyPr/>
          <a:lstStyle/>
          <a:p>
            <a:r>
              <a:rPr lang="de-DE" dirty="0"/>
              <a:t>Zeiterfassung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208A51-E12E-4C2B-A96F-0080B506B966}"/>
              </a:ext>
            </a:extLst>
          </p:cNvPr>
          <p:cNvSpPr/>
          <p:nvPr/>
        </p:nvSpPr>
        <p:spPr>
          <a:xfrm>
            <a:off x="403034" y="3544414"/>
            <a:ext cx="1449828" cy="835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Orientierungs-phase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6E8D5B7-05AC-48B4-A365-19F7E9DD6A15}"/>
              </a:ext>
            </a:extLst>
          </p:cNvPr>
          <p:cNvSpPr/>
          <p:nvPr/>
        </p:nvSpPr>
        <p:spPr>
          <a:xfrm>
            <a:off x="1895846" y="3542092"/>
            <a:ext cx="6530263" cy="84105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Implementierungsphase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D2042E4-C113-4F47-AE76-13530D7B8DDA}"/>
              </a:ext>
            </a:extLst>
          </p:cNvPr>
          <p:cNvSpPr/>
          <p:nvPr/>
        </p:nvSpPr>
        <p:spPr>
          <a:xfrm>
            <a:off x="8455445" y="3543282"/>
            <a:ext cx="2239200" cy="835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und Revisionsphase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55292F-CB47-407C-89C4-7CF8D98E739D}"/>
              </a:ext>
            </a:extLst>
          </p:cNvPr>
          <p:cNvSpPr/>
          <p:nvPr/>
        </p:nvSpPr>
        <p:spPr>
          <a:xfrm>
            <a:off x="10737629" y="3542092"/>
            <a:ext cx="1077377" cy="835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Abschluss-phase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0B85606-F5D9-4DEF-B75C-514F09EDB80F}"/>
              </a:ext>
            </a:extLst>
          </p:cNvPr>
          <p:cNvSpPr txBox="1"/>
          <p:nvPr/>
        </p:nvSpPr>
        <p:spPr>
          <a:xfrm>
            <a:off x="4778023" y="1731521"/>
            <a:ext cx="282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Überstunden insgesamt: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+74 Stunden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B320A7-AAAA-45A5-AFEB-3DE85CFF4B18}"/>
              </a:ext>
            </a:extLst>
          </p:cNvPr>
          <p:cNvSpPr txBox="1"/>
          <p:nvPr/>
        </p:nvSpPr>
        <p:spPr>
          <a:xfrm>
            <a:off x="-61307" y="4567107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+ 8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(37/ 45)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DB801BE5-82E1-4647-BC18-9C5A943B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6769" y="1555595"/>
            <a:ext cx="1523987" cy="1601918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16B658F4-63A8-4A57-A669-3CB8705832E4}"/>
              </a:ext>
            </a:extLst>
          </p:cNvPr>
          <p:cNvSpPr txBox="1"/>
          <p:nvPr/>
        </p:nvSpPr>
        <p:spPr>
          <a:xfrm>
            <a:off x="10100084" y="4490801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+ 4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(32/ 36)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1CF46F1-1FE3-4FF5-9166-7DF0A2FF76C2}"/>
              </a:ext>
            </a:extLst>
          </p:cNvPr>
          <p:cNvSpPr txBox="1"/>
          <p:nvPr/>
        </p:nvSpPr>
        <p:spPr>
          <a:xfrm>
            <a:off x="8385164" y="4465084"/>
            <a:ext cx="235246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+ 6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sz="1400" dirty="0"/>
              <a:t>(40/ 46)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48C2324A-7552-465E-A4C0-458D7A1D73D1}"/>
              </a:ext>
            </a:extLst>
          </p:cNvPr>
          <p:cNvSpPr txBox="1"/>
          <p:nvPr/>
        </p:nvSpPr>
        <p:spPr>
          <a:xfrm>
            <a:off x="3991672" y="4573579"/>
            <a:ext cx="2352465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solidFill>
                  <a:srgbClr val="C00000"/>
                </a:solidFill>
              </a:rPr>
              <a:t>+ 56  </a:t>
            </a:r>
          </a:p>
          <a:p>
            <a:pPr algn="ctr">
              <a:lnSpc>
                <a:spcPct val="150000"/>
              </a:lnSpc>
            </a:pPr>
            <a:r>
              <a:rPr lang="de-DE" sz="1400" dirty="0"/>
              <a:t>(186,5/ 242,5)</a:t>
            </a:r>
          </a:p>
        </p:txBody>
      </p:sp>
      <p:sp>
        <p:nvSpPr>
          <p:cNvPr id="56" name="Geschweifte Klammer rechts 55">
            <a:extLst>
              <a:ext uri="{FF2B5EF4-FFF2-40B4-BE49-F238E27FC236}">
                <a16:creationId xmlns:a16="http://schemas.microsoft.com/office/drawing/2014/main" id="{53C1DF89-CE0D-49ED-8284-DC5F075F3773}"/>
              </a:ext>
            </a:extLst>
          </p:cNvPr>
          <p:cNvSpPr/>
          <p:nvPr/>
        </p:nvSpPr>
        <p:spPr>
          <a:xfrm rot="5400000">
            <a:off x="6015309" y="-2554279"/>
            <a:ext cx="199020" cy="11423572"/>
          </a:xfrm>
          <a:prstGeom prst="rightBrace">
            <a:avLst>
              <a:gd name="adj1" fmla="val 8333"/>
              <a:gd name="adj2" fmla="val 49448"/>
            </a:avLst>
          </a:prstGeom>
          <a:ln w="28575">
            <a:solidFill>
              <a:srgbClr val="918B8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F943957-AF89-4309-B724-0454C879895C}"/>
              </a:ext>
            </a:extLst>
          </p:cNvPr>
          <p:cNvSpPr txBox="1"/>
          <p:nvPr/>
        </p:nvSpPr>
        <p:spPr>
          <a:xfrm>
            <a:off x="10079523" y="5739539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5,4 %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6F70812-300D-49F0-B5FC-80F6AE5D95A1}"/>
              </a:ext>
            </a:extLst>
          </p:cNvPr>
          <p:cNvSpPr txBox="1"/>
          <p:nvPr/>
        </p:nvSpPr>
        <p:spPr>
          <a:xfrm>
            <a:off x="8503244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8,10 %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8A558E5-8692-4B49-BCA5-A7837BBBD624}"/>
              </a:ext>
            </a:extLst>
          </p:cNvPr>
          <p:cNvSpPr txBox="1"/>
          <p:nvPr/>
        </p:nvSpPr>
        <p:spPr>
          <a:xfrm>
            <a:off x="-51652" y="5751073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10,8 %</a:t>
            </a:r>
            <a:endParaRPr lang="de-DE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B7E591-7032-463E-AA1B-6AB429427AC7}"/>
              </a:ext>
            </a:extLst>
          </p:cNvPr>
          <p:cNvSpPr txBox="1"/>
          <p:nvPr/>
        </p:nvSpPr>
        <p:spPr>
          <a:xfrm>
            <a:off x="3974523" y="5748800"/>
            <a:ext cx="23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F0909"/>
                </a:solidFill>
              </a:rPr>
              <a:t>75,6 %</a:t>
            </a:r>
            <a:endParaRPr lang="de-DE" sz="1400" dirty="0">
              <a:solidFill>
                <a:srgbClr val="BF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00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884F62-EE9E-45A7-904C-C24EFC2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Kernkompetenzen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05D33-ADA5-430B-87D4-A09735EB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6C1B-C631-4779-AA81-96ADCC2F10FC}" type="datetime1">
              <a:rPr lang="de-DE" smtClean="0"/>
              <a:pPr/>
              <a:t>28.04.2021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4FF54D-F583-4C9B-A4BB-C89594B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WWI 18 SEA/C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056594-B534-4021-BE7B-D7EDF67B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8" y="1853536"/>
            <a:ext cx="1396626" cy="14803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F86C420-7F0A-4685-BC73-B00FA21C2C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658190" y="1928275"/>
            <a:ext cx="1226648" cy="15251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DD206-9887-4BAA-B9AF-0BA41AF5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43" y="1853536"/>
            <a:ext cx="1396626" cy="14803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EB4669-28A1-449C-B781-B822EC4BAA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06" y="1853536"/>
            <a:ext cx="1396626" cy="1480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380A0A-2B01-41B0-9FD4-0DA73AE5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</a:blip>
          <a:stretch>
            <a:fillRect/>
          </a:stretch>
        </p:blipFill>
        <p:spPr>
          <a:xfrm>
            <a:off x="9191169" y="1903838"/>
            <a:ext cx="1226648" cy="1525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67E48BA-332E-4B8E-9A82-304DD031B43D}"/>
              </a:ext>
            </a:extLst>
          </p:cNvPr>
          <p:cNvSpPr txBox="1"/>
          <p:nvPr/>
        </p:nvSpPr>
        <p:spPr>
          <a:xfrm>
            <a:off x="66053" y="3920619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Jeannine Bertrand 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Querschnittsaufgaben &amp; Motivation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C0BF47-321B-45C4-AA2F-FF8C4BA8A6BA}"/>
              </a:ext>
            </a:extLst>
          </p:cNvPr>
          <p:cNvSpPr txBox="1"/>
          <p:nvPr/>
        </p:nvSpPr>
        <p:spPr>
          <a:xfrm>
            <a:off x="2202762" y="3916431"/>
            <a:ext cx="231557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Jan Eger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Entwickler &amp; Dokumentation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7BA3C1-D539-4D62-94A1-E5C2BA397831}"/>
              </a:ext>
            </a:extLst>
          </p:cNvPr>
          <p:cNvSpPr txBox="1"/>
          <p:nvPr/>
        </p:nvSpPr>
        <p:spPr>
          <a:xfrm>
            <a:off x="4371912" y="3920619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Timo Scheuermann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Hauptentwickler &amp; Technologieexperte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ED90CB5-5BEA-49EF-8742-FC6A151747DC}"/>
              </a:ext>
            </a:extLst>
          </p:cNvPr>
          <p:cNvSpPr txBox="1"/>
          <p:nvPr/>
        </p:nvSpPr>
        <p:spPr>
          <a:xfrm>
            <a:off x="6601991" y="3924848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Nicolas </a:t>
            </a:r>
            <a:r>
              <a:rPr lang="de-DE" sz="1800" b="0" i="0" u="none" strike="noStrike" dirty="0" err="1">
                <a:effectLst/>
                <a:latin typeface="Calibri" panose="020F0502020204030204" pitchFamily="34" charset="0"/>
              </a:rPr>
              <a:t>Fürhaupter</a:t>
            </a: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Kommunikation </a:t>
            </a:r>
            <a:r>
              <a:rPr lang="de-DE" sz="1800" dirty="0">
                <a:latin typeface="Calibri" panose="020F0502020204030204" pitchFamily="34" charset="0"/>
              </a:rPr>
              <a:t>&amp; </a:t>
            </a: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Organisation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B4A5D4B-A0CC-42BE-B62C-A1C559E11C6E}"/>
              </a:ext>
            </a:extLst>
          </p:cNvPr>
          <p:cNvSpPr txBox="1"/>
          <p:nvPr/>
        </p:nvSpPr>
        <p:spPr>
          <a:xfrm>
            <a:off x="8646707" y="3916431"/>
            <a:ext cx="231557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Velichka Popp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800" b="0" i="0" u="none" strike="noStrike" dirty="0">
                <a:effectLst/>
                <a:latin typeface="Calibri" panose="020F0502020204030204" pitchFamily="34" charset="0"/>
              </a:rPr>
              <a:t> Fachexpertise &amp;  Wirtschaftsplaner</a:t>
            </a:r>
          </a:p>
          <a:p>
            <a:pPr algn="ctr">
              <a:lnSpc>
                <a:spcPct val="150000"/>
              </a:lnSpc>
            </a:pPr>
            <a:endParaRPr lang="de-DE" sz="1800" b="0" i="0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270367C-1D3E-4156-B19C-24041751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8691" y="2667892"/>
            <a:ext cx="622015" cy="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5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3AE13-A84A-4CB3-B0DC-4E151B1B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CC66D-B324-4C0D-BFD2-FEFF84EB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C691D-1F8D-44AC-B880-AEA0F909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052F0-F553-4685-B517-717440D6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0D4FE3D-CE25-4C71-9372-58AE6A0C662D}"/>
              </a:ext>
            </a:extLst>
          </p:cNvPr>
          <p:cNvSpPr txBox="1">
            <a:spLocks/>
          </p:cNvSpPr>
          <p:nvPr/>
        </p:nvSpPr>
        <p:spPr>
          <a:xfrm>
            <a:off x="838200" y="2245678"/>
            <a:ext cx="10515600" cy="355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Sehr gute interne Teamarbeit</a:t>
            </a:r>
          </a:p>
          <a:p>
            <a:pPr lvl="1"/>
            <a:r>
              <a:rPr lang="de-DE" dirty="0"/>
              <a:t>Eingespieltes Team</a:t>
            </a:r>
          </a:p>
          <a:p>
            <a:pPr lvl="1"/>
            <a:r>
              <a:rPr lang="de-DE" dirty="0"/>
              <a:t>Breites </a:t>
            </a:r>
            <a:r>
              <a:rPr lang="de-DE" dirty="0" err="1"/>
              <a:t>Know-How</a:t>
            </a:r>
            <a:r>
              <a:rPr lang="de-DE" dirty="0"/>
              <a:t> mit unterschiedlichen Stärken</a:t>
            </a:r>
          </a:p>
          <a:p>
            <a:pPr lvl="1"/>
            <a:r>
              <a:rPr lang="de-DE" dirty="0"/>
              <a:t>Ermöglichen verschiedener Sichtweisen</a:t>
            </a:r>
          </a:p>
          <a:p>
            <a:r>
              <a:rPr lang="de-DE" dirty="0"/>
              <a:t>Erfahrung mit Arbeiten in größerem Projekt mit Teilprojekten</a:t>
            </a:r>
          </a:p>
          <a:p>
            <a:pPr lvl="1"/>
            <a:r>
              <a:rPr lang="de-DE" dirty="0"/>
              <a:t>Zeiteinschätzung deutlich unter wirklich gebrauchter Zeit </a:t>
            </a:r>
          </a:p>
          <a:p>
            <a:r>
              <a:rPr lang="de-DE" dirty="0"/>
              <a:t>Kommunikation mit anderen Gruppen</a:t>
            </a:r>
          </a:p>
        </p:txBody>
      </p:sp>
    </p:spTree>
    <p:extLst>
      <p:ext uri="{BB962C8B-B14F-4D97-AF65-F5344CB8AC3E}">
        <p14:creationId xmlns:p14="http://schemas.microsoft.com/office/powerpoint/2010/main" val="182200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158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Geschäftskundenbroker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006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86378-5416-469B-B6A1-1E308811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6B5F8-EF49-403E-8876-FF75F9757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1ECFD-C46B-48A1-8851-8293A496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12C4-8A45-413F-B1FB-CC090F0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EE309-59F4-4BD0-ABB6-F9610F5B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86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57587-D062-4DF3-B61E-DF3422E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 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57C646-2FEF-4A08-98AD-F94C31D8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0897"/>
          </a:xfrm>
        </p:spPr>
        <p:txBody>
          <a:bodyPr/>
          <a:lstStyle/>
          <a:p>
            <a:r>
              <a:rPr lang="de-DE" sz="2000" dirty="0"/>
              <a:t>Zeitlicher Aufwand: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B63637-4C20-47BC-BCA4-8ABB5EE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3FCE6-330F-4EFB-8BEB-464403C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78F77-FB0A-455D-9A69-2E58A16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20" name="Grafik 19" descr="Sanduhr 90% mit einfarbiger Füllung">
            <a:extLst>
              <a:ext uri="{FF2B5EF4-FFF2-40B4-BE49-F238E27FC236}">
                <a16:creationId xmlns:a16="http://schemas.microsoft.com/office/drawing/2014/main" id="{7539842C-60B4-4A8B-AC0D-DF43D402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2749" y="3961372"/>
            <a:ext cx="978743" cy="978743"/>
          </a:xfrm>
          <a:prstGeom prst="rect">
            <a:avLst/>
          </a:prstGeom>
        </p:spPr>
      </p:pic>
      <p:pic>
        <p:nvPicPr>
          <p:cNvPr id="22" name="Grafik 21" descr="Gantt-Diagramm mit einfarbiger Füllung">
            <a:extLst>
              <a:ext uri="{FF2B5EF4-FFF2-40B4-BE49-F238E27FC236}">
                <a16:creationId xmlns:a16="http://schemas.microsoft.com/office/drawing/2014/main" id="{8993C595-5203-4093-A97C-D92E4022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8449" y="2415440"/>
            <a:ext cx="865876" cy="865876"/>
          </a:xfrm>
          <a:prstGeom prst="rect">
            <a:avLst/>
          </a:prstGeom>
        </p:spPr>
      </p:pic>
      <p:pic>
        <p:nvPicPr>
          <p:cNvPr id="24" name="Grafik 23" descr="Kundenbewertung mit einfarbiger Füllung">
            <a:extLst>
              <a:ext uri="{FF2B5EF4-FFF2-40B4-BE49-F238E27FC236}">
                <a16:creationId xmlns:a16="http://schemas.microsoft.com/office/drawing/2014/main" id="{E50A6464-03D8-4CD7-92D1-FA4ED952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4976" y="800100"/>
            <a:ext cx="914400" cy="914400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2335177F-7B24-429F-8C6A-297276970E51}"/>
              </a:ext>
            </a:extLst>
          </p:cNvPr>
          <p:cNvSpPr/>
          <p:nvPr/>
        </p:nvSpPr>
        <p:spPr>
          <a:xfrm>
            <a:off x="5429513" y="517968"/>
            <a:ext cx="2685327" cy="2453832"/>
          </a:xfrm>
          <a:prstGeom prst="ellipse">
            <a:avLst/>
          </a:prstGeom>
          <a:noFill/>
          <a:ln w="254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E7F2B38-5B02-4C0E-BD87-940D963A20B0}"/>
              </a:ext>
            </a:extLst>
          </p:cNvPr>
          <p:cNvSpPr txBox="1"/>
          <p:nvPr/>
        </p:nvSpPr>
        <p:spPr>
          <a:xfrm>
            <a:off x="6112419" y="1996632"/>
            <a:ext cx="13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546 h 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933FBF5-8ABD-411F-9FA6-E54A497723E6}"/>
              </a:ext>
            </a:extLst>
          </p:cNvPr>
          <p:cNvSpPr/>
          <p:nvPr/>
        </p:nvSpPr>
        <p:spPr>
          <a:xfrm>
            <a:off x="8440860" y="2202084"/>
            <a:ext cx="2508791" cy="232361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5D345B-3645-4275-BEBD-B78440B776C6}"/>
              </a:ext>
            </a:extLst>
          </p:cNvPr>
          <p:cNvSpPr txBox="1"/>
          <p:nvPr/>
        </p:nvSpPr>
        <p:spPr>
          <a:xfrm>
            <a:off x="8963951" y="3499707"/>
            <a:ext cx="146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1.345,5 h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77A013-DA94-43C8-A892-B5A486123B06}"/>
              </a:ext>
            </a:extLst>
          </p:cNvPr>
          <p:cNvSpPr/>
          <p:nvPr/>
        </p:nvSpPr>
        <p:spPr>
          <a:xfrm>
            <a:off x="5798446" y="3648829"/>
            <a:ext cx="2685326" cy="2453831"/>
          </a:xfrm>
          <a:prstGeom prst="ellipse">
            <a:avLst/>
          </a:prstGeom>
          <a:noFill/>
          <a:ln w="50800">
            <a:solidFill>
              <a:schemeClr val="tx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A2CB5E-32C1-4BB6-8CED-1C7ACA774B9B}"/>
              </a:ext>
            </a:extLst>
          </p:cNvPr>
          <p:cNvSpPr txBox="1"/>
          <p:nvPr/>
        </p:nvSpPr>
        <p:spPr>
          <a:xfrm>
            <a:off x="6398164" y="5126481"/>
            <a:ext cx="14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1.392,5 h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1BE96506-8A91-4F6E-AEA4-068FD0D6D40C}"/>
              </a:ext>
            </a:extLst>
          </p:cNvPr>
          <p:cNvSpPr txBox="1">
            <a:spLocks/>
          </p:cNvSpPr>
          <p:nvPr/>
        </p:nvSpPr>
        <p:spPr>
          <a:xfrm>
            <a:off x="841378" y="306729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Geplant von „Kunde“ war die Summe der Vorlesungsstunden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E4C7D26-B59D-4E6C-A762-85A94588E9F9}"/>
              </a:ext>
            </a:extLst>
          </p:cNvPr>
          <p:cNvSpPr txBox="1">
            <a:spLocks/>
          </p:cNvSpPr>
          <p:nvPr/>
        </p:nvSpPr>
        <p:spPr>
          <a:xfrm>
            <a:off x="839789" y="3844241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Einzelne Gruppen haben eine Schätzung abgegeben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747D322-E571-4FA4-8332-6B6221FCF700}"/>
              </a:ext>
            </a:extLst>
          </p:cNvPr>
          <p:cNvSpPr txBox="1">
            <a:spLocks/>
          </p:cNvSpPr>
          <p:nvPr/>
        </p:nvSpPr>
        <p:spPr>
          <a:xfrm>
            <a:off x="839790" y="4621192"/>
            <a:ext cx="3930648" cy="660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Einzelne Gruppen haben Zeit erfasst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33" grpId="0" animBg="1"/>
      <p:bldP spid="3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7F8A5-EA46-4B76-871E-067714C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9902A-40C0-4F76-AE6F-1EB26402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15A2-3CCD-4B52-B9CD-22E762FA3D59}" type="datetime1">
              <a:rPr lang="de-DE" smtClean="0"/>
              <a:t>28.04.2021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EECF01-2C34-4E4D-B3AA-DBE495BB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51CAC-2447-4D57-B748-315133D0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1" name="Inhaltsplatzhalter 20" descr="Ein Bild, das Text, Screenshot, Parkplatz enthält.&#10;&#10;Automatisch generierte Beschreibung">
            <a:extLst>
              <a:ext uri="{FF2B5EF4-FFF2-40B4-BE49-F238E27FC236}">
                <a16:creationId xmlns:a16="http://schemas.microsoft.com/office/drawing/2014/main" id="{F1D27F8B-9E89-4467-80ED-5092B968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4" y="1435614"/>
            <a:ext cx="4851792" cy="4849608"/>
          </a:xfrm>
        </p:spPr>
      </p:pic>
    </p:spTree>
    <p:extLst>
      <p:ext uri="{BB962C8B-B14F-4D97-AF65-F5344CB8AC3E}">
        <p14:creationId xmlns:p14="http://schemas.microsoft.com/office/powerpoint/2010/main" val="4236699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4A9F32-85A3-41B8-83E8-CBF3DF29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8B80-AC2F-4E0F-A3D1-77A1CA69D9FF}" type="datetime1">
              <a:rPr lang="de-DE" smtClean="0"/>
              <a:t>28.04.2021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1E250C-4895-4883-B709-7EB6C04A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F0E89-8811-4BA6-8C9C-1F61AC1E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C7BB98-C5D5-4438-876D-0528BA9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 des Projekts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5CC1D7-6BF9-4A23-9A00-C9A1B9EC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 Erfahrungen in „größerem Projekt“ – mehrere abhängige Gruppen</a:t>
            </a:r>
          </a:p>
          <a:p>
            <a:r>
              <a:rPr lang="de-DE" dirty="0"/>
              <a:t>Schwieriger Einstieg:</a:t>
            </a:r>
          </a:p>
          <a:p>
            <a:pPr lvl="1"/>
            <a:r>
              <a:rPr lang="de-DE" dirty="0"/>
              <a:t>Unbekanntes Thema</a:t>
            </a:r>
          </a:p>
          <a:p>
            <a:pPr lvl="1"/>
            <a:r>
              <a:rPr lang="de-DE" dirty="0"/>
              <a:t>Freie Teameinteilung</a:t>
            </a:r>
          </a:p>
          <a:p>
            <a:pPr lvl="1"/>
            <a:r>
              <a:rPr lang="de-DE" dirty="0"/>
              <a:t>Wenige Anhaltspunkte</a:t>
            </a:r>
          </a:p>
          <a:p>
            <a:r>
              <a:rPr lang="de-DE" dirty="0"/>
              <a:t>Gute Zusammenarbeit</a:t>
            </a:r>
          </a:p>
          <a:p>
            <a:pPr lvl="1"/>
            <a:r>
              <a:rPr lang="de-DE" dirty="0"/>
              <a:t>Unterstützung auch Gruppenübergreifend</a:t>
            </a:r>
          </a:p>
          <a:p>
            <a:pPr lvl="1"/>
            <a:r>
              <a:rPr lang="de-DE" dirty="0"/>
              <a:t>Weitere Aufgaben (Ansprechpartner, Serverlandschaft, …) wurden sofort übernommen</a:t>
            </a:r>
          </a:p>
          <a:p>
            <a:r>
              <a:rPr lang="de-DE" dirty="0"/>
              <a:t>Super Endprodukt - Danke an alle Beteiligten!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432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2CEF-FD99-4001-A2C6-D2767CE1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564F53-0969-4325-910B-9EA31CCF0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7741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ECC32-9A44-418D-B51B-41F2A87A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</a:t>
            </a:r>
            <a:br>
              <a:rPr lang="de-DE" dirty="0"/>
            </a:br>
            <a:r>
              <a:rPr lang="de-DE" dirty="0"/>
              <a:t>Gesamtprojekt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2EDC2D-149B-432C-95CC-FC16FB338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Arbeitsweise:</a:t>
            </a:r>
          </a:p>
          <a:p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Einzelne </a:t>
            </a:r>
            <a:r>
              <a:rPr lang="de-DE" sz="1600" dirty="0" err="1"/>
              <a:t>Repositories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Issues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Kommunikation über </a:t>
            </a:r>
            <a:r>
              <a:rPr lang="de-DE" sz="1800" dirty="0" err="1"/>
              <a:t>Discord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Definieren von Ansprechpartnern der einzelnen Gruppen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E6A852-EBDC-4625-AAD4-5CE503D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D66A-7972-40F5-8DE2-9FE149108A24}" type="datetime1">
              <a:rPr lang="de-DE" smtClean="0"/>
              <a:t>28.04.2021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86E851-BB1A-465A-BC9F-BD7FE0E2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46730D-57DB-4D4D-A932-70D45572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48CBF1D-9719-47A3-B502-49F4CF1C7557}"/>
              </a:ext>
            </a:extLst>
          </p:cNvPr>
          <p:cNvSpPr/>
          <p:nvPr/>
        </p:nvSpPr>
        <p:spPr>
          <a:xfrm>
            <a:off x="5079551" y="457200"/>
            <a:ext cx="2790825" cy="2809875"/>
          </a:xfrm>
          <a:prstGeom prst="ellipse">
            <a:avLst/>
          </a:prstGeom>
          <a:solidFill>
            <a:srgbClr val="B4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04A65A3-ED9A-4A45-A4DE-4ED5E47E8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45" y="803619"/>
            <a:ext cx="2117035" cy="2117035"/>
          </a:xfr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98C3605-F3D1-4CEA-8A82-8484D347A92D}"/>
              </a:ext>
            </a:extLst>
          </p:cNvPr>
          <p:cNvSpPr/>
          <p:nvPr/>
        </p:nvSpPr>
        <p:spPr>
          <a:xfrm>
            <a:off x="8251376" y="2782957"/>
            <a:ext cx="3095625" cy="3171825"/>
          </a:xfrm>
          <a:prstGeom prst="ellipse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1E345F8-D252-4776-857D-FBB62B2C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76" y="3230632"/>
            <a:ext cx="2333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4D2B1-D686-4F1E-A3CD-84A4551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Aufgaben der Ansprechpartner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320BD-C20F-457D-A8FF-1D3391E8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63" y="1751322"/>
            <a:ext cx="90335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 mit den anderen Gruppen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Klären von Fragen bezüglich eigener Gruppe und Gesamtprojekt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Repräsentation während wöchentlichem Meeting</a:t>
            </a:r>
          </a:p>
          <a:p>
            <a:pPr lvl="1"/>
            <a:r>
              <a:rPr lang="de-DE" dirty="0"/>
              <a:t>Aufbereitung des aktuellen Stands der Gruppe</a:t>
            </a:r>
          </a:p>
          <a:p>
            <a:pPr lvl="1"/>
            <a:r>
              <a:rPr lang="de-DE" dirty="0"/>
              <a:t>Planung weiteres Vorgehen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Weiterleiten von Informationen, Aufgaben und Terminen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Koordination des Teams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6262C6-C376-4741-B66E-8D8C165F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7. April 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76B06-690F-4459-A5AD-6AECC5E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WWI 18 SEA/C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D9493-8487-45AA-A737-3EDE8C875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4CB9F-243C-4156-9AA2-01A91AA1657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 descr="Besprechung mit einfarbiger Füllung">
            <a:extLst>
              <a:ext uri="{FF2B5EF4-FFF2-40B4-BE49-F238E27FC236}">
                <a16:creationId xmlns:a16="http://schemas.microsoft.com/office/drawing/2014/main" id="{89AA02AF-F0C4-4056-BDEC-0F1D2D72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033" y="3221710"/>
            <a:ext cx="704698" cy="704698"/>
          </a:xfrm>
          <a:prstGeom prst="rect">
            <a:avLst/>
          </a:prstGeom>
        </p:spPr>
      </p:pic>
      <p:pic>
        <p:nvPicPr>
          <p:cNvPr id="16" name="Grafik 15" descr="Chat mit einfarbiger Füllung">
            <a:extLst>
              <a:ext uri="{FF2B5EF4-FFF2-40B4-BE49-F238E27FC236}">
                <a16:creationId xmlns:a16="http://schemas.microsoft.com/office/drawing/2014/main" id="{C02FB675-1092-4DD7-92E1-BC4FEED0A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33" y="1592029"/>
            <a:ext cx="704698" cy="704698"/>
          </a:xfrm>
          <a:prstGeom prst="rect">
            <a:avLst/>
          </a:prstGeom>
        </p:spPr>
      </p:pic>
      <p:pic>
        <p:nvPicPr>
          <p:cNvPr id="18" name="Grafik 17" descr="Fragezeichen mit einfarbiger Füllung">
            <a:extLst>
              <a:ext uri="{FF2B5EF4-FFF2-40B4-BE49-F238E27FC236}">
                <a16:creationId xmlns:a16="http://schemas.microsoft.com/office/drawing/2014/main" id="{F0FE0B45-6BF4-46BF-9788-725D75362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033" y="2341837"/>
            <a:ext cx="704698" cy="704698"/>
          </a:xfrm>
          <a:prstGeom prst="rect">
            <a:avLst/>
          </a:prstGeom>
        </p:spPr>
      </p:pic>
      <p:pic>
        <p:nvPicPr>
          <p:cNvPr id="19" name="Grafik 18" descr="Prost mit einfarbiger Füllung">
            <a:extLst>
              <a:ext uri="{FF2B5EF4-FFF2-40B4-BE49-F238E27FC236}">
                <a16:creationId xmlns:a16="http://schemas.microsoft.com/office/drawing/2014/main" id="{D9C76142-F7C3-4C4E-A68B-3DDDFF3A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594" y="5419070"/>
            <a:ext cx="704698" cy="704698"/>
          </a:xfrm>
          <a:prstGeom prst="rect">
            <a:avLst/>
          </a:prstGeom>
        </p:spPr>
      </p:pic>
      <p:pic>
        <p:nvPicPr>
          <p:cNvPr id="24" name="Grafik 23" descr="Zurück mit einfarbiger Füllung">
            <a:extLst>
              <a:ext uri="{FF2B5EF4-FFF2-40B4-BE49-F238E27FC236}">
                <a16:creationId xmlns:a16="http://schemas.microsoft.com/office/drawing/2014/main" id="{8EA4D708-F2D9-4096-8A54-BFBAD0721A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1033" y="4539197"/>
            <a:ext cx="704698" cy="7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CF0B-1255-2B40-A0A0-922F2F401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Serverlandschaft</a:t>
            </a:r>
            <a:br>
              <a:rPr lang="en-DE" dirty="0"/>
            </a:br>
            <a:r>
              <a:rPr lang="en-DE" dirty="0"/>
              <a:t>und 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DD98-99DB-A64C-9451-EBBC023DE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Tobias Jansen, Aaron Schweig, Matthias </a:t>
            </a:r>
            <a:r>
              <a:rPr lang="de-DE" dirty="0" err="1"/>
              <a:t>Vonend</a:t>
            </a:r>
            <a:r>
              <a:rPr lang="de-DE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079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1933</Words>
  <Application>Microsoft Office PowerPoint</Application>
  <PresentationFormat>Breitbild</PresentationFormat>
  <Paragraphs>794</Paragraphs>
  <Slides>61</Slides>
  <Notes>48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Impact</vt:lpstr>
      <vt:lpstr>Office</vt:lpstr>
      <vt:lpstr>1_Office</vt:lpstr>
      <vt:lpstr>Projekt Tradingtool - Moonstonks</vt:lpstr>
      <vt:lpstr>Agenda</vt:lpstr>
      <vt:lpstr>Grundlagen Aktienhandel</vt:lpstr>
      <vt:lpstr>Grundlagen Aktienhandel</vt:lpstr>
      <vt:lpstr>Geschäftsprozess</vt:lpstr>
      <vt:lpstr>Schnittstellen</vt:lpstr>
      <vt:lpstr>Organisation Gesamtprojekt</vt:lpstr>
      <vt:lpstr>Aufgaben der Ansprechpartner</vt:lpstr>
      <vt:lpstr>Serverlandschaft und CI/CD</vt:lpstr>
      <vt:lpstr>PowerPoint-Präsentation</vt:lpstr>
      <vt:lpstr>PowerPoint-Präsentation</vt:lpstr>
      <vt:lpstr>Vorteile der Umgebung</vt:lpstr>
      <vt:lpstr>Virtualisierungsebenen</vt:lpstr>
      <vt:lpstr>Kommunikation bei einer Anfrage an das Privatkundenbroker-Backend</vt:lpstr>
      <vt:lpstr>Docker</vt:lpstr>
      <vt:lpstr>Github Actions</vt:lpstr>
      <vt:lpstr>PowerPoint-Präsentation</vt:lpstr>
      <vt:lpstr>PowerPoint-Präsentation</vt:lpstr>
      <vt:lpstr>PowerPoint-Präsentation</vt:lpstr>
      <vt:lpstr>PowerPoint-Präsentation</vt:lpstr>
      <vt:lpstr>Börse</vt:lpstr>
      <vt:lpstr>Geschäftsprozess</vt:lpstr>
      <vt:lpstr>Geschäftsprozess</vt:lpstr>
      <vt:lpstr>Aufgabe der Börse</vt:lpstr>
      <vt:lpstr>Geschäftsmodell</vt:lpstr>
      <vt:lpstr>High Level Architektur</vt:lpstr>
      <vt:lpstr>Prototyp - Orderbook</vt:lpstr>
      <vt:lpstr>Vorstellung des Börsenclients</vt:lpstr>
      <vt:lpstr>Login</vt:lpstr>
      <vt:lpstr>Home</vt:lpstr>
      <vt:lpstr>Clearing</vt:lpstr>
      <vt:lpstr>Clearing Details</vt:lpstr>
      <vt:lpstr>Rechnung</vt:lpstr>
      <vt:lpstr>Optionen</vt:lpstr>
      <vt:lpstr>Shares Overview</vt:lpstr>
      <vt:lpstr>Shares erstellen</vt:lpstr>
      <vt:lpstr>Shares erstellen</vt:lpstr>
      <vt:lpstr>Broker</vt:lpstr>
      <vt:lpstr>Broker bearbeiten</vt:lpstr>
      <vt:lpstr>Pricing</vt:lpstr>
      <vt:lpstr>Pricing</vt:lpstr>
      <vt:lpstr>Pricing bearbeiten</vt:lpstr>
      <vt:lpstr>Home</vt:lpstr>
      <vt:lpstr>Shares</vt:lpstr>
      <vt:lpstr>Shares Details</vt:lpstr>
      <vt:lpstr>API - Funktionalitäten</vt:lpstr>
      <vt:lpstr>API Einbindungs-möglichkeiten</vt:lpstr>
      <vt:lpstr>Arbeitsweise - Vorgehen </vt:lpstr>
      <vt:lpstr>Arbeitsweise - Synergien</vt:lpstr>
      <vt:lpstr>Arbeitsweise</vt:lpstr>
      <vt:lpstr>Arbeitspakete</vt:lpstr>
      <vt:lpstr>Zeiterfassung</vt:lpstr>
      <vt:lpstr>Zeiterfassung</vt:lpstr>
      <vt:lpstr>Kernkompetenzen</vt:lpstr>
      <vt:lpstr>Reflexion</vt:lpstr>
      <vt:lpstr>Privatkundenbroker</vt:lpstr>
      <vt:lpstr>Geschäftskundenbroker</vt:lpstr>
      <vt:lpstr>Simulation</vt:lpstr>
      <vt:lpstr>Organisation Gesamtprojekt</vt:lpstr>
      <vt:lpstr>Reflexion des Projekts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Jeannine Bertrand</dc:creator>
  <cp:lastModifiedBy>Jeannine Bertrand</cp:lastModifiedBy>
  <cp:revision>102</cp:revision>
  <dcterms:created xsi:type="dcterms:W3CDTF">2021-04-07T15:51:30Z</dcterms:created>
  <dcterms:modified xsi:type="dcterms:W3CDTF">2021-04-28T16:59:44Z</dcterms:modified>
</cp:coreProperties>
</file>